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32" r:id="rId1"/>
    <p:sldMasterId id="2147485444" r:id="rId2"/>
  </p:sldMasterIdLst>
  <p:notesMasterIdLst>
    <p:notesMasterId r:id="rId49"/>
  </p:notesMasterIdLst>
  <p:handoutMasterIdLst>
    <p:handoutMasterId r:id="rId50"/>
  </p:handoutMasterIdLst>
  <p:sldIdLst>
    <p:sldId id="675" r:id="rId3"/>
    <p:sldId id="693" r:id="rId4"/>
    <p:sldId id="707" r:id="rId5"/>
    <p:sldId id="708" r:id="rId6"/>
    <p:sldId id="709" r:id="rId7"/>
    <p:sldId id="710" r:id="rId8"/>
    <p:sldId id="695" r:id="rId9"/>
    <p:sldId id="696" r:id="rId10"/>
    <p:sldId id="697" r:id="rId11"/>
    <p:sldId id="698" r:id="rId12"/>
    <p:sldId id="700" r:id="rId13"/>
    <p:sldId id="701" r:id="rId14"/>
    <p:sldId id="699" r:id="rId15"/>
    <p:sldId id="702" r:id="rId16"/>
    <p:sldId id="704" r:id="rId17"/>
    <p:sldId id="705" r:id="rId18"/>
    <p:sldId id="706" r:id="rId19"/>
    <p:sldId id="711" r:id="rId20"/>
    <p:sldId id="712" r:id="rId21"/>
    <p:sldId id="713" r:id="rId22"/>
    <p:sldId id="714" r:id="rId23"/>
    <p:sldId id="715" r:id="rId24"/>
    <p:sldId id="716" r:id="rId25"/>
    <p:sldId id="717" r:id="rId26"/>
    <p:sldId id="718" r:id="rId27"/>
    <p:sldId id="694" r:id="rId28"/>
    <p:sldId id="722" r:id="rId29"/>
    <p:sldId id="725" r:id="rId30"/>
    <p:sldId id="757" r:id="rId31"/>
    <p:sldId id="758" r:id="rId32"/>
    <p:sldId id="759" r:id="rId33"/>
    <p:sldId id="754" r:id="rId34"/>
    <p:sldId id="743" r:id="rId35"/>
    <p:sldId id="755" r:id="rId36"/>
    <p:sldId id="744" r:id="rId37"/>
    <p:sldId id="756" r:id="rId38"/>
    <p:sldId id="745" r:id="rId39"/>
    <p:sldId id="746" r:id="rId40"/>
    <p:sldId id="747" r:id="rId41"/>
    <p:sldId id="729" r:id="rId42"/>
    <p:sldId id="683" r:id="rId43"/>
    <p:sldId id="667" r:id="rId44"/>
    <p:sldId id="668" r:id="rId45"/>
    <p:sldId id="669" r:id="rId46"/>
    <p:sldId id="670" r:id="rId47"/>
    <p:sldId id="659" r:id="rId48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0"/>
    <a:srgbClr val="860000"/>
    <a:srgbClr val="E10D21"/>
    <a:srgbClr val="D12205"/>
    <a:srgbClr val="0C5CA4"/>
    <a:srgbClr val="FF6600"/>
    <a:srgbClr val="BA0646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692" autoAdjust="0"/>
    <p:restoredTop sz="94714" autoAdjust="0"/>
  </p:normalViewPr>
  <p:slideViewPr>
    <p:cSldViewPr>
      <p:cViewPr varScale="1">
        <p:scale>
          <a:sx n="64" d="100"/>
          <a:sy n="64" d="100"/>
        </p:scale>
        <p:origin x="-12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20" y="-78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0D18BB-C2F2-4168-8DB7-29AC29531E7A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</dgm:pt>
    <dgm:pt modelId="{B390F589-9C31-4E67-9B8F-A608394AA657}">
      <dgm:prSet/>
      <dgm:spPr>
        <a:solidFill>
          <a:srgbClr val="860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b="1" dirty="0" smtClean="0">
              <a:latin typeface="Arial" pitchFamily="34" charset="0"/>
              <a:cs typeface="Arial" pitchFamily="34" charset="0"/>
            </a:rPr>
            <a:t>INSTYTUCJA POŚREDNICZĄCA</a:t>
          </a:r>
        </a:p>
        <a:p>
          <a:pPr marL="0" marR="0" indent="0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b="1" dirty="0" smtClean="0">
              <a:latin typeface="Arial" pitchFamily="34" charset="0"/>
              <a:cs typeface="Arial" pitchFamily="34" charset="0"/>
            </a:rPr>
            <a:t> WOJEWÓDZKI URZĄD PRACY W RZESZOWIE</a:t>
          </a:r>
        </a:p>
      </dgm:t>
    </dgm:pt>
    <dgm:pt modelId="{C72EDD3D-2E8A-47DB-9EC4-7F202EC17C18}" type="parTrans" cxnId="{B8E890E4-BE81-406F-84A2-718C1DEA59EE}">
      <dgm:prSet/>
      <dgm:spPr/>
      <dgm:t>
        <a:bodyPr/>
        <a:lstStyle/>
        <a:p>
          <a:endParaRPr lang="pl-PL"/>
        </a:p>
      </dgm:t>
    </dgm:pt>
    <dgm:pt modelId="{2DDF6A9D-AA7A-4670-A3D3-0336E925D492}" type="sibTrans" cxnId="{B8E890E4-BE81-406F-84A2-718C1DEA59EE}">
      <dgm:prSet/>
      <dgm:spPr/>
      <dgm:t>
        <a:bodyPr/>
        <a:lstStyle/>
        <a:p>
          <a:endParaRPr lang="pl-PL"/>
        </a:p>
      </dgm:t>
    </dgm:pt>
    <dgm:pt modelId="{A67B4516-AF1C-4DCE-A188-D8216AC560DD}">
      <dgm:prSet custT="1"/>
      <dgm:spPr>
        <a:solidFill>
          <a:srgbClr val="860000"/>
        </a:solidFill>
      </dgm:spPr>
      <dgm:t>
        <a:bodyPr/>
        <a:lstStyle/>
        <a:p>
          <a:r>
            <a:rPr lang="pl-PL" sz="3600" b="1" dirty="0" smtClean="0">
              <a:latin typeface="Arial" pitchFamily="34" charset="0"/>
              <a:cs typeface="Arial" pitchFamily="34" charset="0"/>
            </a:rPr>
            <a:t>operatorzy wsparcia</a:t>
          </a:r>
          <a:endParaRPr lang="pl-PL" sz="3600" b="1" dirty="0">
            <a:latin typeface="Arial" pitchFamily="34" charset="0"/>
            <a:cs typeface="Arial" pitchFamily="34" charset="0"/>
          </a:endParaRPr>
        </a:p>
      </dgm:t>
    </dgm:pt>
    <dgm:pt modelId="{8421AD62-E9C5-4475-B14C-3A09BC045E87}" type="parTrans" cxnId="{6C159739-8E01-4848-A999-1E35DFB6B754}">
      <dgm:prSet/>
      <dgm:spPr/>
      <dgm:t>
        <a:bodyPr/>
        <a:lstStyle/>
        <a:p>
          <a:endParaRPr lang="pl-PL"/>
        </a:p>
      </dgm:t>
    </dgm:pt>
    <dgm:pt modelId="{17809506-65E2-4223-80AC-67DCFF50E740}" type="sibTrans" cxnId="{6C159739-8E01-4848-A999-1E35DFB6B754}">
      <dgm:prSet/>
      <dgm:spPr/>
      <dgm:t>
        <a:bodyPr/>
        <a:lstStyle/>
        <a:p>
          <a:endParaRPr lang="pl-PL"/>
        </a:p>
      </dgm:t>
    </dgm:pt>
    <dgm:pt modelId="{8702B75D-FCAD-4367-8DC5-903B2048E6AD}">
      <dgm:prSet/>
      <dgm:spPr>
        <a:solidFill>
          <a:srgbClr val="860000"/>
        </a:solidFill>
      </dgm:spPr>
      <dgm:t>
        <a:bodyPr/>
        <a:lstStyle/>
        <a:p>
          <a:r>
            <a:rPr lang="pl-PL" b="1" u="none" dirty="0" smtClean="0">
              <a:latin typeface="Arial" pitchFamily="34" charset="0"/>
              <a:cs typeface="Arial" pitchFamily="34" charset="0"/>
            </a:rPr>
            <a:t>osoby zamierzające założyć działalność gospodarczą </a:t>
          </a:r>
          <a:endParaRPr lang="pl-PL" u="none" dirty="0">
            <a:latin typeface="Arial" pitchFamily="34" charset="0"/>
            <a:cs typeface="Arial" pitchFamily="34" charset="0"/>
          </a:endParaRPr>
        </a:p>
      </dgm:t>
    </dgm:pt>
    <dgm:pt modelId="{4C9AE4D1-B5AF-487B-A8B1-EE19BD871DC1}" type="parTrans" cxnId="{724353D6-034A-409F-AAB1-760117B438E3}">
      <dgm:prSet/>
      <dgm:spPr/>
      <dgm:t>
        <a:bodyPr/>
        <a:lstStyle/>
        <a:p>
          <a:endParaRPr lang="pl-PL"/>
        </a:p>
      </dgm:t>
    </dgm:pt>
    <dgm:pt modelId="{7EAFEE18-FAB4-4710-B022-D686C9C019DE}" type="sibTrans" cxnId="{724353D6-034A-409F-AAB1-760117B438E3}">
      <dgm:prSet/>
      <dgm:spPr/>
      <dgm:t>
        <a:bodyPr/>
        <a:lstStyle/>
        <a:p>
          <a:endParaRPr lang="pl-PL"/>
        </a:p>
      </dgm:t>
    </dgm:pt>
    <dgm:pt modelId="{5BB750A9-2981-4C56-A63C-1C6F536035A1}" type="pres">
      <dgm:prSet presAssocID="{410D18BB-C2F2-4168-8DB7-29AC29531E7A}" presName="linearFlow" presStyleCnt="0">
        <dgm:presLayoutVars>
          <dgm:resizeHandles val="exact"/>
        </dgm:presLayoutVars>
      </dgm:prSet>
      <dgm:spPr/>
    </dgm:pt>
    <dgm:pt modelId="{44E34F8D-5C60-4A8A-A371-986FD471758D}" type="pres">
      <dgm:prSet presAssocID="{B390F589-9C31-4E67-9B8F-A608394AA657}" presName="node" presStyleLbl="node1" presStyleIdx="0" presStyleCnt="3" custScaleX="415589" custScaleY="13020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B7F6FB-A9D3-4D32-91C8-EE08162F48B5}" type="pres">
      <dgm:prSet presAssocID="{2DDF6A9D-AA7A-4670-A3D3-0336E925D492}" presName="sibTrans" presStyleLbl="sibTrans2D1" presStyleIdx="0" presStyleCnt="2"/>
      <dgm:spPr/>
      <dgm:t>
        <a:bodyPr/>
        <a:lstStyle/>
        <a:p>
          <a:endParaRPr lang="pl-PL"/>
        </a:p>
      </dgm:t>
    </dgm:pt>
    <dgm:pt modelId="{64AB2C86-0035-4BA1-ACA7-025A3BBC84EA}" type="pres">
      <dgm:prSet presAssocID="{2DDF6A9D-AA7A-4670-A3D3-0336E925D492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13226D62-84B9-4C72-B7B6-09819AB41C96}" type="pres">
      <dgm:prSet presAssocID="{A67B4516-AF1C-4DCE-A188-D8216AC560DD}" presName="node" presStyleLbl="node1" presStyleIdx="1" presStyleCnt="3" custScaleX="32809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62311F-7ECE-4FA0-BF57-59C91A609CF1}" type="pres">
      <dgm:prSet presAssocID="{17809506-65E2-4223-80AC-67DCFF50E740}" presName="sibTrans" presStyleLbl="sibTrans2D1" presStyleIdx="1" presStyleCnt="2" custAng="10800000"/>
      <dgm:spPr/>
      <dgm:t>
        <a:bodyPr/>
        <a:lstStyle/>
        <a:p>
          <a:endParaRPr lang="pl-PL"/>
        </a:p>
      </dgm:t>
    </dgm:pt>
    <dgm:pt modelId="{B2C02F28-37A7-4CE3-B6C2-96D13C272C8B}" type="pres">
      <dgm:prSet presAssocID="{17809506-65E2-4223-80AC-67DCFF50E740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2658D935-EC4B-4CE9-8708-C659AAB2724A}" type="pres">
      <dgm:prSet presAssocID="{8702B75D-FCAD-4367-8DC5-903B2048E6AD}" presName="node" presStyleLbl="node1" presStyleIdx="2" presStyleCnt="3" custScaleX="41558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78B7AE1-C0FC-4C1C-A214-DF02EAE2E837}" type="presOf" srcId="{17809506-65E2-4223-80AC-67DCFF50E740}" destId="{B2C02F28-37A7-4CE3-B6C2-96D13C272C8B}" srcOrd="1" destOrd="0" presId="urn:microsoft.com/office/officeart/2005/8/layout/process2"/>
    <dgm:cxn modelId="{0BDE82A9-519D-4C6E-BAAD-C9421D809C33}" type="presOf" srcId="{410D18BB-C2F2-4168-8DB7-29AC29531E7A}" destId="{5BB750A9-2981-4C56-A63C-1C6F536035A1}" srcOrd="0" destOrd="0" presId="urn:microsoft.com/office/officeart/2005/8/layout/process2"/>
    <dgm:cxn modelId="{724353D6-034A-409F-AAB1-760117B438E3}" srcId="{410D18BB-C2F2-4168-8DB7-29AC29531E7A}" destId="{8702B75D-FCAD-4367-8DC5-903B2048E6AD}" srcOrd="2" destOrd="0" parTransId="{4C9AE4D1-B5AF-487B-A8B1-EE19BD871DC1}" sibTransId="{7EAFEE18-FAB4-4710-B022-D686C9C019DE}"/>
    <dgm:cxn modelId="{6C159739-8E01-4848-A999-1E35DFB6B754}" srcId="{410D18BB-C2F2-4168-8DB7-29AC29531E7A}" destId="{A67B4516-AF1C-4DCE-A188-D8216AC560DD}" srcOrd="1" destOrd="0" parTransId="{8421AD62-E9C5-4475-B14C-3A09BC045E87}" sibTransId="{17809506-65E2-4223-80AC-67DCFF50E740}"/>
    <dgm:cxn modelId="{DB69E93D-65E7-4C84-9B52-F0C80718ED02}" type="presOf" srcId="{17809506-65E2-4223-80AC-67DCFF50E740}" destId="{2562311F-7ECE-4FA0-BF57-59C91A609CF1}" srcOrd="0" destOrd="0" presId="urn:microsoft.com/office/officeart/2005/8/layout/process2"/>
    <dgm:cxn modelId="{19B69FA1-72D4-4FCC-BA29-D63F2D656DD6}" type="presOf" srcId="{A67B4516-AF1C-4DCE-A188-D8216AC560DD}" destId="{13226D62-84B9-4C72-B7B6-09819AB41C96}" srcOrd="0" destOrd="0" presId="urn:microsoft.com/office/officeart/2005/8/layout/process2"/>
    <dgm:cxn modelId="{E3B6FBB8-40C3-465B-8A53-8097FAA1BEFD}" type="presOf" srcId="{2DDF6A9D-AA7A-4670-A3D3-0336E925D492}" destId="{93B7F6FB-A9D3-4D32-91C8-EE08162F48B5}" srcOrd="0" destOrd="0" presId="urn:microsoft.com/office/officeart/2005/8/layout/process2"/>
    <dgm:cxn modelId="{B8E890E4-BE81-406F-84A2-718C1DEA59EE}" srcId="{410D18BB-C2F2-4168-8DB7-29AC29531E7A}" destId="{B390F589-9C31-4E67-9B8F-A608394AA657}" srcOrd="0" destOrd="0" parTransId="{C72EDD3D-2E8A-47DB-9EC4-7F202EC17C18}" sibTransId="{2DDF6A9D-AA7A-4670-A3D3-0336E925D492}"/>
    <dgm:cxn modelId="{D0A185D1-9ACE-41F4-B4CE-1959C8BE957D}" type="presOf" srcId="{2DDF6A9D-AA7A-4670-A3D3-0336E925D492}" destId="{64AB2C86-0035-4BA1-ACA7-025A3BBC84EA}" srcOrd="1" destOrd="0" presId="urn:microsoft.com/office/officeart/2005/8/layout/process2"/>
    <dgm:cxn modelId="{D1262092-2A8C-4BF8-97B0-3E0D14261A39}" type="presOf" srcId="{8702B75D-FCAD-4367-8DC5-903B2048E6AD}" destId="{2658D935-EC4B-4CE9-8708-C659AAB2724A}" srcOrd="0" destOrd="0" presId="urn:microsoft.com/office/officeart/2005/8/layout/process2"/>
    <dgm:cxn modelId="{B43943AF-B89C-4A6F-80C0-39C2425C2D86}" type="presOf" srcId="{B390F589-9C31-4E67-9B8F-A608394AA657}" destId="{44E34F8D-5C60-4A8A-A371-986FD471758D}" srcOrd="0" destOrd="0" presId="urn:microsoft.com/office/officeart/2005/8/layout/process2"/>
    <dgm:cxn modelId="{2970A794-A322-4E9C-8043-3C163CE91A06}" type="presParOf" srcId="{5BB750A9-2981-4C56-A63C-1C6F536035A1}" destId="{44E34F8D-5C60-4A8A-A371-986FD471758D}" srcOrd="0" destOrd="0" presId="urn:microsoft.com/office/officeart/2005/8/layout/process2"/>
    <dgm:cxn modelId="{B3798EF8-FFD4-48FF-8948-AE1C363EB692}" type="presParOf" srcId="{5BB750A9-2981-4C56-A63C-1C6F536035A1}" destId="{93B7F6FB-A9D3-4D32-91C8-EE08162F48B5}" srcOrd="1" destOrd="0" presId="urn:microsoft.com/office/officeart/2005/8/layout/process2"/>
    <dgm:cxn modelId="{8C8EF73A-70BE-49A1-8CF1-A5D15975096B}" type="presParOf" srcId="{93B7F6FB-A9D3-4D32-91C8-EE08162F48B5}" destId="{64AB2C86-0035-4BA1-ACA7-025A3BBC84EA}" srcOrd="0" destOrd="0" presId="urn:microsoft.com/office/officeart/2005/8/layout/process2"/>
    <dgm:cxn modelId="{CEA72A26-1C3A-4218-9DCC-60F639BDCCC3}" type="presParOf" srcId="{5BB750A9-2981-4C56-A63C-1C6F536035A1}" destId="{13226D62-84B9-4C72-B7B6-09819AB41C96}" srcOrd="2" destOrd="0" presId="urn:microsoft.com/office/officeart/2005/8/layout/process2"/>
    <dgm:cxn modelId="{BFEB6B84-20F7-4359-8E11-A02ADD91624E}" type="presParOf" srcId="{5BB750A9-2981-4C56-A63C-1C6F536035A1}" destId="{2562311F-7ECE-4FA0-BF57-59C91A609CF1}" srcOrd="3" destOrd="0" presId="urn:microsoft.com/office/officeart/2005/8/layout/process2"/>
    <dgm:cxn modelId="{EE195BD6-8359-4820-975F-D4812404A92D}" type="presParOf" srcId="{2562311F-7ECE-4FA0-BF57-59C91A609CF1}" destId="{B2C02F28-37A7-4CE3-B6C2-96D13C272C8B}" srcOrd="0" destOrd="0" presId="urn:microsoft.com/office/officeart/2005/8/layout/process2"/>
    <dgm:cxn modelId="{5D4333A6-43D5-438D-A8AD-6673BC935727}" type="presParOf" srcId="{5BB750A9-2981-4C56-A63C-1C6F536035A1}" destId="{2658D935-EC4B-4CE9-8708-C659AAB2724A}" srcOrd="4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929B62-DD58-42EF-8330-C5FBF84ED14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A447938-E50E-4E1A-B5A7-7A311604EDF7}">
      <dgm:prSet phldrT="[Tekst]" cust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pl-PL" sz="2400" b="1" dirty="0" smtClean="0">
              <a:latin typeface="Arial" pitchFamily="34" charset="0"/>
              <a:cs typeface="Arial" pitchFamily="34" charset="0"/>
            </a:rPr>
            <a:t>Poszukiwanie informacji o projektach</a:t>
          </a:r>
          <a:endParaRPr lang="pl-PL" sz="2400" b="1" dirty="0">
            <a:latin typeface="Arial" pitchFamily="34" charset="0"/>
            <a:cs typeface="Arial" pitchFamily="34" charset="0"/>
          </a:endParaRPr>
        </a:p>
      </dgm:t>
    </dgm:pt>
    <dgm:pt modelId="{ED54CE33-B2C0-489D-B88B-10EB1CA0DAF8}" type="parTrans" cxnId="{3CD2695F-B49B-4ADD-92B3-EB58C7D82E1E}">
      <dgm:prSet/>
      <dgm:spPr/>
      <dgm:t>
        <a:bodyPr/>
        <a:lstStyle/>
        <a:p>
          <a:endParaRPr lang="pl-PL"/>
        </a:p>
      </dgm:t>
    </dgm:pt>
    <dgm:pt modelId="{3357D2DE-EF84-4E3D-9917-3219586BD7BD}" type="sibTrans" cxnId="{3CD2695F-B49B-4ADD-92B3-EB58C7D82E1E}">
      <dgm:prSet/>
      <dgm:spPr/>
      <dgm:t>
        <a:bodyPr/>
        <a:lstStyle/>
        <a:p>
          <a:endParaRPr lang="pl-PL"/>
        </a:p>
      </dgm:t>
    </dgm:pt>
    <dgm:pt modelId="{AFC1EFFB-B65C-498E-9CFC-89E4C0D1690B}">
      <dgm:prSet phldrT="[Tekst]" cust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pl-PL" sz="2400" b="1" dirty="0" smtClean="0">
              <a:latin typeface="Arial" pitchFamily="34" charset="0"/>
              <a:cs typeface="Arial" pitchFamily="34" charset="0"/>
            </a:rPr>
            <a:t>Kontakt z beneficjentem</a:t>
          </a:r>
        </a:p>
      </dgm:t>
    </dgm:pt>
    <dgm:pt modelId="{430A66D1-B2F3-4F44-BEDB-A3C5827B440C}" type="parTrans" cxnId="{B8D86574-452F-4579-AAE6-F96FF18754F1}">
      <dgm:prSet/>
      <dgm:spPr/>
      <dgm:t>
        <a:bodyPr/>
        <a:lstStyle/>
        <a:p>
          <a:endParaRPr lang="pl-PL"/>
        </a:p>
      </dgm:t>
    </dgm:pt>
    <dgm:pt modelId="{3A2F60E2-7242-4867-9F42-955FC9BB17E7}" type="sibTrans" cxnId="{B8D86574-452F-4579-AAE6-F96FF18754F1}">
      <dgm:prSet/>
      <dgm:spPr/>
      <dgm:t>
        <a:bodyPr/>
        <a:lstStyle/>
        <a:p>
          <a:endParaRPr lang="pl-PL"/>
        </a:p>
      </dgm:t>
    </dgm:pt>
    <dgm:pt modelId="{74C52634-E86D-4FB5-A7BA-4C4B5759FFC4}">
      <dgm:prSet phldrT="[Tekst]" cust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pl-PL" sz="2400" b="1" dirty="0" smtClean="0">
              <a:latin typeface="Arial" pitchFamily="34" charset="0"/>
              <a:cs typeface="Arial" pitchFamily="34" charset="0"/>
            </a:rPr>
            <a:t>Udział w projekcie</a:t>
          </a:r>
        </a:p>
      </dgm:t>
    </dgm:pt>
    <dgm:pt modelId="{DF8899F8-F9DF-4FB7-8747-B4B370B22D45}" type="parTrans" cxnId="{290B1010-1D18-40DA-887F-11BB50D8756E}">
      <dgm:prSet/>
      <dgm:spPr/>
      <dgm:t>
        <a:bodyPr/>
        <a:lstStyle/>
        <a:p>
          <a:endParaRPr lang="pl-PL"/>
        </a:p>
      </dgm:t>
    </dgm:pt>
    <dgm:pt modelId="{CD7FD60B-BE74-4F91-8DAA-00AAAC362FCC}" type="sibTrans" cxnId="{290B1010-1D18-40DA-887F-11BB50D8756E}">
      <dgm:prSet/>
      <dgm:spPr/>
      <dgm:t>
        <a:bodyPr/>
        <a:lstStyle/>
        <a:p>
          <a:endParaRPr lang="pl-PL"/>
        </a:p>
      </dgm:t>
    </dgm:pt>
    <dgm:pt modelId="{CBCC0CE8-5768-4E6C-90BD-4CA962EE3759}" type="pres">
      <dgm:prSet presAssocID="{F0929B62-DD58-42EF-8330-C5FBF84ED144}" presName="CompostProcess" presStyleCnt="0">
        <dgm:presLayoutVars>
          <dgm:dir/>
          <dgm:resizeHandles val="exact"/>
        </dgm:presLayoutVars>
      </dgm:prSet>
      <dgm:spPr/>
    </dgm:pt>
    <dgm:pt modelId="{ABB90625-6FB3-47EC-A667-78F908A6AA01}" type="pres">
      <dgm:prSet presAssocID="{F0929B62-DD58-42EF-8330-C5FBF84ED144}" presName="arrow" presStyleLbl="bgShp" presStyleIdx="0" presStyleCnt="1" custLinFactNeighborX="-16" custLinFactNeighborY="1742"/>
      <dgm:spPr>
        <a:solidFill>
          <a:schemeClr val="bg1"/>
        </a:solidFill>
        <a:ln w="15875">
          <a:solidFill>
            <a:schemeClr val="accent2">
              <a:lumMod val="75000"/>
            </a:schemeClr>
          </a:solidFill>
        </a:ln>
      </dgm:spPr>
    </dgm:pt>
    <dgm:pt modelId="{0AAFA79E-7671-40C4-837E-EC23EA815869}" type="pres">
      <dgm:prSet presAssocID="{F0929B62-DD58-42EF-8330-C5FBF84ED144}" presName="linearProcess" presStyleCnt="0"/>
      <dgm:spPr/>
    </dgm:pt>
    <dgm:pt modelId="{1FDEE758-0684-44F4-9992-708FC7C92E25}" type="pres">
      <dgm:prSet presAssocID="{FA447938-E50E-4E1A-B5A7-7A311604EDF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50261D-000C-4AD7-938A-EC29A52E8AD0}" type="pres">
      <dgm:prSet presAssocID="{3357D2DE-EF84-4E3D-9917-3219586BD7BD}" presName="sibTrans" presStyleCnt="0"/>
      <dgm:spPr/>
    </dgm:pt>
    <dgm:pt modelId="{8376D235-02FD-4BBE-BB15-3B3868978E3D}" type="pres">
      <dgm:prSet presAssocID="{AFC1EFFB-B65C-498E-9CFC-89E4C0D1690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242B9E-D6F9-441C-87C6-03FA917C8E3E}" type="pres">
      <dgm:prSet presAssocID="{3A2F60E2-7242-4867-9F42-955FC9BB17E7}" presName="sibTrans" presStyleCnt="0"/>
      <dgm:spPr/>
    </dgm:pt>
    <dgm:pt modelId="{6E5428E8-E04B-4D8B-B46E-7344F239DBD5}" type="pres">
      <dgm:prSet presAssocID="{74C52634-E86D-4FB5-A7BA-4C4B5759FFC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28002CE-C352-47F6-9394-EE01E845FDD6}" type="presOf" srcId="{74C52634-E86D-4FB5-A7BA-4C4B5759FFC4}" destId="{6E5428E8-E04B-4D8B-B46E-7344F239DBD5}" srcOrd="0" destOrd="0" presId="urn:microsoft.com/office/officeart/2005/8/layout/hProcess9"/>
    <dgm:cxn modelId="{4C921F82-9523-4529-AA32-0B5D402D06D3}" type="presOf" srcId="{F0929B62-DD58-42EF-8330-C5FBF84ED144}" destId="{CBCC0CE8-5768-4E6C-90BD-4CA962EE3759}" srcOrd="0" destOrd="0" presId="urn:microsoft.com/office/officeart/2005/8/layout/hProcess9"/>
    <dgm:cxn modelId="{290B1010-1D18-40DA-887F-11BB50D8756E}" srcId="{F0929B62-DD58-42EF-8330-C5FBF84ED144}" destId="{74C52634-E86D-4FB5-A7BA-4C4B5759FFC4}" srcOrd="2" destOrd="0" parTransId="{DF8899F8-F9DF-4FB7-8747-B4B370B22D45}" sibTransId="{CD7FD60B-BE74-4F91-8DAA-00AAAC362FCC}"/>
    <dgm:cxn modelId="{3CD2695F-B49B-4ADD-92B3-EB58C7D82E1E}" srcId="{F0929B62-DD58-42EF-8330-C5FBF84ED144}" destId="{FA447938-E50E-4E1A-B5A7-7A311604EDF7}" srcOrd="0" destOrd="0" parTransId="{ED54CE33-B2C0-489D-B88B-10EB1CA0DAF8}" sibTransId="{3357D2DE-EF84-4E3D-9917-3219586BD7BD}"/>
    <dgm:cxn modelId="{B8D86574-452F-4579-AAE6-F96FF18754F1}" srcId="{F0929B62-DD58-42EF-8330-C5FBF84ED144}" destId="{AFC1EFFB-B65C-498E-9CFC-89E4C0D1690B}" srcOrd="1" destOrd="0" parTransId="{430A66D1-B2F3-4F44-BEDB-A3C5827B440C}" sibTransId="{3A2F60E2-7242-4867-9F42-955FC9BB17E7}"/>
    <dgm:cxn modelId="{CC373EE2-D159-4664-AF6F-2F15C06C6E3C}" type="presOf" srcId="{AFC1EFFB-B65C-498E-9CFC-89E4C0D1690B}" destId="{8376D235-02FD-4BBE-BB15-3B3868978E3D}" srcOrd="0" destOrd="0" presId="urn:microsoft.com/office/officeart/2005/8/layout/hProcess9"/>
    <dgm:cxn modelId="{4A5734A6-4D8D-4BEC-B95C-220691BF121D}" type="presOf" srcId="{FA447938-E50E-4E1A-B5A7-7A311604EDF7}" destId="{1FDEE758-0684-44F4-9992-708FC7C92E25}" srcOrd="0" destOrd="0" presId="urn:microsoft.com/office/officeart/2005/8/layout/hProcess9"/>
    <dgm:cxn modelId="{7DD08229-C884-4640-850A-4E24CF5E5089}" type="presParOf" srcId="{CBCC0CE8-5768-4E6C-90BD-4CA962EE3759}" destId="{ABB90625-6FB3-47EC-A667-78F908A6AA01}" srcOrd="0" destOrd="0" presId="urn:microsoft.com/office/officeart/2005/8/layout/hProcess9"/>
    <dgm:cxn modelId="{852DF68F-DD1B-4B96-AA42-CFEE2C128F6A}" type="presParOf" srcId="{CBCC0CE8-5768-4E6C-90BD-4CA962EE3759}" destId="{0AAFA79E-7671-40C4-837E-EC23EA815869}" srcOrd="1" destOrd="0" presId="urn:microsoft.com/office/officeart/2005/8/layout/hProcess9"/>
    <dgm:cxn modelId="{29CE3D5D-CED6-43D8-B355-E539455BAC74}" type="presParOf" srcId="{0AAFA79E-7671-40C4-837E-EC23EA815869}" destId="{1FDEE758-0684-44F4-9992-708FC7C92E25}" srcOrd="0" destOrd="0" presId="urn:microsoft.com/office/officeart/2005/8/layout/hProcess9"/>
    <dgm:cxn modelId="{E023A09B-C0FE-445B-AA20-C053B5D742FC}" type="presParOf" srcId="{0AAFA79E-7671-40C4-837E-EC23EA815869}" destId="{D950261D-000C-4AD7-938A-EC29A52E8AD0}" srcOrd="1" destOrd="0" presId="urn:microsoft.com/office/officeart/2005/8/layout/hProcess9"/>
    <dgm:cxn modelId="{61654F88-82D7-4360-914B-BBEA7A5EACCA}" type="presParOf" srcId="{0AAFA79E-7671-40C4-837E-EC23EA815869}" destId="{8376D235-02FD-4BBE-BB15-3B3868978E3D}" srcOrd="2" destOrd="0" presId="urn:microsoft.com/office/officeart/2005/8/layout/hProcess9"/>
    <dgm:cxn modelId="{88740A43-E3FA-4E8B-A487-92E424124BC8}" type="presParOf" srcId="{0AAFA79E-7671-40C4-837E-EC23EA815869}" destId="{35242B9E-D6F9-441C-87C6-03FA917C8E3E}" srcOrd="3" destOrd="0" presId="urn:microsoft.com/office/officeart/2005/8/layout/hProcess9"/>
    <dgm:cxn modelId="{33D548B2-DE92-4A5A-AE3F-4251FE061F42}" type="presParOf" srcId="{0AAFA79E-7671-40C4-837E-EC23EA815869}" destId="{6E5428E8-E04B-4D8B-B46E-7344F239DBD5}" srcOrd="4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E34F8D-5C60-4A8A-A371-986FD471758D}">
      <dsp:nvSpPr>
        <dsp:cNvPr id="0" name=""/>
        <dsp:cNvSpPr/>
      </dsp:nvSpPr>
      <dsp:spPr>
        <a:xfrm>
          <a:off x="0" y="295"/>
          <a:ext cx="8712968" cy="1743352"/>
        </a:xfrm>
        <a:prstGeom prst="roundRect">
          <a:avLst>
            <a:gd name="adj" fmla="val 10000"/>
          </a:avLst>
        </a:prstGeom>
        <a:solidFill>
          <a:srgbClr val="86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500" b="1" kern="1200" dirty="0" smtClean="0">
              <a:latin typeface="Arial" pitchFamily="34" charset="0"/>
              <a:cs typeface="Arial" pitchFamily="34" charset="0"/>
            </a:rPr>
            <a:t>INSTYTUCJA POŚREDNICZĄCA</a:t>
          </a:r>
        </a:p>
        <a:p>
          <a:pPr marL="0" marR="0" lvl="0" indent="0" algn="ctr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500" b="1" kern="1200" dirty="0" smtClean="0">
              <a:latin typeface="Arial" pitchFamily="34" charset="0"/>
              <a:cs typeface="Arial" pitchFamily="34" charset="0"/>
            </a:rPr>
            <a:t> WOJEWÓDZKI URZĄD PRACY W RZESZOWIE</a:t>
          </a:r>
        </a:p>
      </dsp:txBody>
      <dsp:txXfrm>
        <a:off x="0" y="295"/>
        <a:ext cx="8712968" cy="1743352"/>
      </dsp:txXfrm>
    </dsp:sp>
    <dsp:sp modelId="{93B7F6FB-A9D3-4D32-91C8-EE08162F48B5}">
      <dsp:nvSpPr>
        <dsp:cNvPr id="0" name=""/>
        <dsp:cNvSpPr/>
      </dsp:nvSpPr>
      <dsp:spPr>
        <a:xfrm rot="5400000">
          <a:off x="4105440" y="1777120"/>
          <a:ext cx="502086" cy="602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900" kern="1200"/>
        </a:p>
      </dsp:txBody>
      <dsp:txXfrm rot="5400000">
        <a:off x="4105440" y="1777120"/>
        <a:ext cx="502086" cy="602504"/>
      </dsp:txXfrm>
    </dsp:sp>
    <dsp:sp modelId="{13226D62-84B9-4C72-B7B6-09819AB41C96}">
      <dsp:nvSpPr>
        <dsp:cNvPr id="0" name=""/>
        <dsp:cNvSpPr/>
      </dsp:nvSpPr>
      <dsp:spPr>
        <a:xfrm>
          <a:off x="917150" y="2413097"/>
          <a:ext cx="6878667" cy="1338898"/>
        </a:xfrm>
        <a:prstGeom prst="roundRect">
          <a:avLst>
            <a:gd name="adj" fmla="val 10000"/>
          </a:avLst>
        </a:prstGeom>
        <a:solidFill>
          <a:srgbClr val="86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b="1" kern="1200" dirty="0" smtClean="0">
              <a:latin typeface="Arial" pitchFamily="34" charset="0"/>
              <a:cs typeface="Arial" pitchFamily="34" charset="0"/>
            </a:rPr>
            <a:t>operatorzy wsparcia</a:t>
          </a:r>
          <a:endParaRPr lang="pl-PL" sz="3600" b="1" kern="1200" dirty="0">
            <a:latin typeface="Arial" pitchFamily="34" charset="0"/>
            <a:cs typeface="Arial" pitchFamily="34" charset="0"/>
          </a:endParaRPr>
        </a:p>
      </dsp:txBody>
      <dsp:txXfrm>
        <a:off x="917150" y="2413097"/>
        <a:ext cx="6878667" cy="1338898"/>
      </dsp:txXfrm>
    </dsp:sp>
    <dsp:sp modelId="{2562311F-7ECE-4FA0-BF57-59C91A609CF1}">
      <dsp:nvSpPr>
        <dsp:cNvPr id="0" name=""/>
        <dsp:cNvSpPr/>
      </dsp:nvSpPr>
      <dsp:spPr>
        <a:xfrm rot="16200000">
          <a:off x="4105440" y="3785468"/>
          <a:ext cx="502086" cy="602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900" kern="1200"/>
        </a:p>
      </dsp:txBody>
      <dsp:txXfrm rot="16200000">
        <a:off x="4105440" y="3785468"/>
        <a:ext cx="502086" cy="602504"/>
      </dsp:txXfrm>
    </dsp:sp>
    <dsp:sp modelId="{2658D935-EC4B-4CE9-8708-C659AAB2724A}">
      <dsp:nvSpPr>
        <dsp:cNvPr id="0" name=""/>
        <dsp:cNvSpPr/>
      </dsp:nvSpPr>
      <dsp:spPr>
        <a:xfrm>
          <a:off x="0" y="4421445"/>
          <a:ext cx="8712968" cy="1338898"/>
        </a:xfrm>
        <a:prstGeom prst="roundRect">
          <a:avLst>
            <a:gd name="adj" fmla="val 10000"/>
          </a:avLst>
        </a:prstGeom>
        <a:solidFill>
          <a:srgbClr val="86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u="none" kern="1200" dirty="0" smtClean="0">
              <a:latin typeface="Arial" pitchFamily="34" charset="0"/>
              <a:cs typeface="Arial" pitchFamily="34" charset="0"/>
            </a:rPr>
            <a:t>osoby zamierzające założyć działalność gospodarczą </a:t>
          </a:r>
          <a:endParaRPr lang="pl-PL" sz="2400" u="none" kern="1200" dirty="0">
            <a:latin typeface="Arial" pitchFamily="34" charset="0"/>
            <a:cs typeface="Arial" pitchFamily="34" charset="0"/>
          </a:endParaRPr>
        </a:p>
      </dsp:txBody>
      <dsp:txXfrm>
        <a:off x="0" y="4421445"/>
        <a:ext cx="8712968" cy="133889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Slajd_programu_Microsoft_Office_PowerPoint1.sldx"/><Relationship Id="rId2" Type="http://schemas.openxmlformats.org/officeDocument/2006/relationships/vmlDrawing" Target="../drawings/vmlDrawing1.v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8BE1A44-3EC8-4A2A-B17F-98C4B5736995}" type="datetimeFigureOut">
              <a:rPr lang="pl-PL"/>
              <a:pPr>
                <a:defRPr/>
              </a:pPr>
              <a:t>2014-03-06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98130A7-94A7-4365-A9B8-B4946F8B5B5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66738" y="1007902"/>
          <a:ext cx="2690812" cy="2207859"/>
        </p:xfrm>
        <a:graphic>
          <a:graphicData uri="http://schemas.openxmlformats.org/presentationml/2006/ole">
            <p:oleObj spid="_x0000_s1026" name="Slajd" r:id="rId3" imgW="4562475" imgH="3419475" progId="PowerPoint.Slide.12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D3B33F-7040-4F77-B66C-58C1F2FFDCCC}" type="datetimeFigureOut">
              <a:rPr lang="pl-PL"/>
              <a:pPr>
                <a:defRPr/>
              </a:pPr>
              <a:t>2014-03-06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122"/>
            <a:ext cx="5438775" cy="4468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6B9B29-3680-4F5C-8B6D-1836E29220F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6B9B29-3680-4F5C-8B6D-1836E29220FD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6B9B29-3680-4F5C-8B6D-1836E29220FD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100356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3DE87A-91CF-452C-8FE7-C316FD7D020A}" type="slidenum">
              <a:rPr lang="pl-PL" smtClean="0"/>
              <a:pPr>
                <a:defRPr/>
              </a:pPr>
              <a:t>46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632CC5-7F08-4080-B3CA-97582BC780C1}" type="datetimeFigureOut">
              <a:rPr lang="pl-PL" smtClean="0"/>
              <a:pPr>
                <a:defRPr/>
              </a:pPr>
              <a:t>2014-03-06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CCB4D-43D6-4444-AAF1-CF7CC60711D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3" y="6169776"/>
            <a:ext cx="9144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18D98C-3028-4329-AEC2-B150D9D3AEAB}" type="datetimeFigureOut">
              <a:rPr lang="pl-PL" smtClean="0"/>
              <a:pPr>
                <a:defRPr/>
              </a:pPr>
              <a:t>2014-03-06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53960-D0BD-4B78-9AE7-CDDF380E5A7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EF153C-D954-481A-9C20-8B9F6DA007F5}" type="datetimeFigureOut">
              <a:rPr lang="pl-PL" smtClean="0"/>
              <a:pPr>
                <a:defRPr/>
              </a:pPr>
              <a:t>2014-03-06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8916E-5D73-45F0-BA67-3F732D584D7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0004-7229-4E19-8E00-DCAEE2F356FD}" type="datetimeFigureOut">
              <a:rPr lang="pl-PL" smtClean="0"/>
              <a:pPr/>
              <a:t>2014-03-06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52F-6A97-4FDE-946E-4E1009CD1E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0004-7229-4E19-8E00-DCAEE2F356FD}" type="datetimeFigureOut">
              <a:rPr lang="pl-PL" smtClean="0"/>
              <a:pPr/>
              <a:t>2014-03-06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52F-6A97-4FDE-946E-4E1009CD1E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0004-7229-4E19-8E00-DCAEE2F356FD}" type="datetimeFigureOut">
              <a:rPr lang="pl-PL" smtClean="0"/>
              <a:pPr/>
              <a:t>2014-03-06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52F-6A97-4FDE-946E-4E1009CD1E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0004-7229-4E19-8E00-DCAEE2F356FD}" type="datetimeFigureOut">
              <a:rPr lang="pl-PL" smtClean="0"/>
              <a:pPr/>
              <a:t>2014-03-06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52F-6A97-4FDE-946E-4E1009CD1E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0004-7229-4E19-8E00-DCAEE2F356FD}" type="datetimeFigureOut">
              <a:rPr lang="pl-PL" smtClean="0"/>
              <a:pPr/>
              <a:t>2014-03-06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52F-6A97-4FDE-946E-4E1009CD1E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0004-7229-4E19-8E00-DCAEE2F356FD}" type="datetimeFigureOut">
              <a:rPr lang="pl-PL" smtClean="0"/>
              <a:pPr/>
              <a:t>2014-03-06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52F-6A97-4FDE-946E-4E1009CD1E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0004-7229-4E19-8E00-DCAEE2F356FD}" type="datetimeFigureOut">
              <a:rPr lang="pl-PL" smtClean="0"/>
              <a:pPr/>
              <a:t>2014-03-06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52F-6A97-4FDE-946E-4E1009CD1E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0004-7229-4E19-8E00-DCAEE2F356FD}" type="datetimeFigureOut">
              <a:rPr lang="pl-PL" smtClean="0"/>
              <a:pPr/>
              <a:t>2014-03-06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52F-6A97-4FDE-946E-4E1009CD1E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59E50-A420-4F2D-BA20-32C6D89A63B2}" type="datetimeFigureOut">
              <a:rPr lang="pl-PL" smtClean="0"/>
              <a:pPr>
                <a:defRPr/>
              </a:pPr>
              <a:t>2014-03-06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C0516-63FF-4388-85B1-E052629B8A1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0004-7229-4E19-8E00-DCAEE2F356FD}" type="datetimeFigureOut">
              <a:rPr lang="pl-PL" smtClean="0"/>
              <a:pPr/>
              <a:t>2014-03-06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52F-6A97-4FDE-946E-4E1009CD1E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0004-7229-4E19-8E00-DCAEE2F356FD}" type="datetimeFigureOut">
              <a:rPr lang="pl-PL" smtClean="0"/>
              <a:pPr/>
              <a:t>2014-03-06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52F-6A97-4FDE-946E-4E1009CD1E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0004-7229-4E19-8E00-DCAEE2F356FD}" type="datetimeFigureOut">
              <a:rPr lang="pl-PL" smtClean="0"/>
              <a:pPr/>
              <a:t>2014-03-06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152F-6A97-4FDE-946E-4E1009CD1E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82E557-2D1C-4ED4-A595-1D31DF8C9967}" type="datetimeFigureOut">
              <a:rPr lang="pl-PL" smtClean="0"/>
              <a:pPr>
                <a:defRPr/>
              </a:pPr>
              <a:t>2014-03-06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682405-9CCC-410D-8D29-29BE4B6798E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620CD5-6123-4437-AAD2-990CD1CB9677}" type="datetimeFigureOut">
              <a:rPr lang="pl-PL" smtClean="0"/>
              <a:pPr>
                <a:defRPr/>
              </a:pPr>
              <a:t>2014-03-06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60B36-2029-4085-ADB0-6C86A9C3F60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74AE8E-FC42-42A0-B6A7-4704488A2BC5}" type="datetimeFigureOut">
              <a:rPr lang="pl-PL" smtClean="0"/>
              <a:pPr>
                <a:defRPr/>
              </a:pPr>
              <a:t>2014-03-06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075E0-B04B-49A5-B23A-3574C73D3CE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051F2-B432-4975-BC92-078DCBCF5878}" type="datetimeFigureOut">
              <a:rPr lang="pl-PL" smtClean="0"/>
              <a:pPr>
                <a:defRPr/>
              </a:pPr>
              <a:t>2014-03-06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7967C-91F9-46BA-98A2-973CB979556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34DD5-C1E5-43F4-8132-D6D4D4E47197}" type="datetimeFigureOut">
              <a:rPr lang="pl-PL" smtClean="0"/>
              <a:pPr>
                <a:defRPr/>
              </a:pPr>
              <a:t>2014-03-06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8E908-6979-4AA2-BAAA-DE7171E97ED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03A2AE-1D88-4880-8414-4B73B90907E0}" type="datetimeFigureOut">
              <a:rPr lang="pl-PL" smtClean="0"/>
              <a:pPr>
                <a:defRPr/>
              </a:pPr>
              <a:t>2014-03-06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90C63-503C-4A90-A3DA-902C16D749E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D97F2F-C2BE-4FA6-A64D-3306901C2347}" type="datetimeFigureOut">
              <a:rPr lang="pl-PL" smtClean="0"/>
              <a:pPr>
                <a:defRPr/>
              </a:pPr>
              <a:t>2014-03-06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8B693-2A0B-4E67-A32C-2A4E7F22589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35E855-8FEA-4710-9A43-6B09FE6B0C70}" type="datetimeFigureOut">
              <a:rPr lang="pl-PL" smtClean="0"/>
              <a:pPr>
                <a:defRPr/>
              </a:pPr>
              <a:t>2014-03-06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7D3E2C-A068-4B47-BA46-4569A64484B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833" y="6169776"/>
            <a:ext cx="9144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33" r:id="rId1"/>
    <p:sldLayoutId id="2147485434" r:id="rId2"/>
    <p:sldLayoutId id="2147485435" r:id="rId3"/>
    <p:sldLayoutId id="2147485436" r:id="rId4"/>
    <p:sldLayoutId id="2147485437" r:id="rId5"/>
    <p:sldLayoutId id="2147485438" r:id="rId6"/>
    <p:sldLayoutId id="2147485439" r:id="rId7"/>
    <p:sldLayoutId id="2147485440" r:id="rId8"/>
    <p:sldLayoutId id="2147485441" r:id="rId9"/>
    <p:sldLayoutId id="2147485442" r:id="rId10"/>
    <p:sldLayoutId id="21474854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80004-7229-4E19-8E00-DCAEE2F356FD}" type="datetimeFigureOut">
              <a:rPr lang="pl-PL" smtClean="0"/>
              <a:pPr/>
              <a:t>2014-03-06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2152F-6A97-4FDE-946E-4E1009CD1E8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5" r:id="rId1"/>
    <p:sldLayoutId id="2147485446" r:id="rId2"/>
    <p:sldLayoutId id="2147485447" r:id="rId3"/>
    <p:sldLayoutId id="2147485448" r:id="rId4"/>
    <p:sldLayoutId id="2147485449" r:id="rId5"/>
    <p:sldLayoutId id="2147485450" r:id="rId6"/>
    <p:sldLayoutId id="2147485451" r:id="rId7"/>
    <p:sldLayoutId id="2147485452" r:id="rId8"/>
    <p:sldLayoutId id="2147485453" r:id="rId9"/>
    <p:sldLayoutId id="2147485454" r:id="rId10"/>
    <p:sldLayoutId id="21474854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cid:83b4a89f-fccf-4fa3-a7c6-05a80ab3a001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cid:83b4a89f-fccf-4fa3-a7c6-05a80ab3a00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83b4a89f-fccf-4fa3-a7c6-05a80ab3a00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83b4a89f-fccf-4fa3-a7c6-05a80ab3a00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cid:83b4a89f-fccf-4fa3-a7c6-05a80ab3a00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cid:83b4a89f-fccf-4fa3-a7c6-05a80ab3a00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cid:83b4a89f-fccf-4fa3-a7c6-05a80ab3a00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cid:83b4a89f-fccf-4fa3-a7c6-05a80ab3a00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cid:83b4a89f-fccf-4fa3-a7c6-05a80ab3a00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cid:83b4a89f-fccf-4fa3-a7c6-05a80ab3a00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cid:83b4a89f-fccf-4fa3-a7c6-05a80ab3a00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cid:83b4a89f-fccf-4fa3-a7c6-05a80ab3a001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cid:83b4a89f-fccf-4fa3-a7c6-05a80ab3a00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cid:83b4a89f-fccf-4fa3-a7c6-05a80ab3a00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cid:83b4a89f-fccf-4fa3-a7c6-05a80ab3a00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cid:83b4a89f-fccf-4fa3-a7c6-05a80ab3a00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cid:83b4a89f-fccf-4fa3-a7c6-05a80ab3a00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cid:83b4a89f-fccf-4fa3-a7c6-05a80ab3a00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cid:83b4a89f-fccf-4fa3-a7c6-05a80ab3a001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cid:83b4a89f-fccf-4fa3-a7c6-05a80ab3a00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cid:83b4a89f-fccf-4fa3-a7c6-05a80ab3a00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cid:83b4a89f-fccf-4fa3-a7c6-05a80ab3a00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83b4a89f-fccf-4fa3-a7c6-05a80ab3a00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cid:83b4a89f-fccf-4fa3-a7c6-05a80ab3a00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cid:83b4a89f-fccf-4fa3-a7c6-05a80ab3a00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cid:83b4a89f-fccf-4fa3-a7c6-05a80ab3a001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cid:83b4a89f-fccf-4fa3-a7c6-05a80ab3a00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cid:83b4a89f-fccf-4fa3-a7c6-05a80ab3a00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cid:83b4a89f-fccf-4fa3-a7c6-05a80ab3a00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cid:83b4a89f-fccf-4fa3-a7c6-05a80ab3a00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cid:83b4a89f-fccf-4fa3-a7c6-05a80ab3a00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cid:83b4a89f-fccf-4fa3-a7c6-05a80ab3a00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cid:83b4a89f-fccf-4fa3-a7c6-05a80ab3a00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83b4a89f-fccf-4fa3-a7c6-05a80ab3a00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cid:83b4a89f-fccf-4fa3-a7c6-05a80ab3a001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cid:83b4a89f-fccf-4fa3-a7c6-05a80ab3a001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cid:83b4a89f-fccf-4fa3-a7c6-05a80ab3a00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cid:83b4a89f-fccf-4fa3-a7c6-05a80ab3a001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83b4a89f-fccf-4fa3-a7c6-05a80ab3a00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83b4a89f-fccf-4fa3-a7c6-05a80ab3a00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83b4a89f-fccf-4fa3-a7c6-05a80ab3a00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83b4a89f-fccf-4fa3-a7c6-05a80ab3a00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83b4a89f-fccf-4fa3-a7c6-05a80ab3a00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852738"/>
            <a:ext cx="68294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214282" y="332656"/>
            <a:ext cx="8750206" cy="3239220"/>
          </a:xfrm>
          <a:prstGeom prst="roundRect">
            <a:avLst/>
          </a:prstGeom>
          <a:solidFill>
            <a:srgbClr val="860000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>
            <a:bevelT w="317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PROGRAM OPERACYJNY KAPITAŁ LUDZKI 2007-2013</a:t>
            </a:r>
            <a:br>
              <a:rPr lang="pl-PL" sz="2400" b="1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Działanie 6.2 </a:t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Wsparcie oraz promocja przedsiębiorczości i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samozatrudnienia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r>
              <a:rPr lang="pl-PL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b="1" dirty="0" smtClean="0">
                <a:latin typeface="Arial" pitchFamily="34" charset="0"/>
                <a:cs typeface="Arial" pitchFamily="34" charset="0"/>
              </a:rPr>
            </a:b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07.03.2014, Urząd Miejski w Dębicy</a:t>
            </a:r>
            <a:endParaRPr lang="pl-PL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4" name="pole tekstowe 19"/>
          <p:cNvSpPr txBox="1">
            <a:spLocks noChangeArrowheads="1"/>
          </p:cNvSpPr>
          <p:nvPr/>
        </p:nvSpPr>
        <p:spPr bwMode="auto">
          <a:xfrm>
            <a:off x="900113" y="5733256"/>
            <a:ext cx="70564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400" i="1" dirty="0">
                <a:solidFill>
                  <a:srgbClr val="002060"/>
                </a:solidFill>
              </a:rPr>
              <a:t>POKL, Działanie 6.2 „Wsparcie oraz promocja przedsiębiorczości i </a:t>
            </a:r>
            <a:r>
              <a:rPr lang="pl-PL" sz="1400" i="1" dirty="0" err="1">
                <a:solidFill>
                  <a:srgbClr val="002060"/>
                </a:solidFill>
              </a:rPr>
              <a:t>samozatrudnienia</a:t>
            </a:r>
            <a:r>
              <a:rPr lang="pl-PL" sz="1400" i="1" dirty="0">
                <a:solidFill>
                  <a:srgbClr val="002060"/>
                </a:solidFill>
              </a:rPr>
              <a:t>”</a:t>
            </a:r>
          </a:p>
        </p:txBody>
      </p:sp>
      <p:sp>
        <p:nvSpPr>
          <p:cNvPr id="5" name="Prostokąt 4"/>
          <p:cNvSpPr/>
          <p:nvPr/>
        </p:nvSpPr>
        <p:spPr>
          <a:xfrm>
            <a:off x="0" y="6165304"/>
            <a:ext cx="9144000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cid:83b4a89f-fccf-4fa3-a7c6-05a80ab3a001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835696" y="6237312"/>
            <a:ext cx="554461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  <a:prstGeom prst="roundRect">
            <a:avLst/>
          </a:prstGeom>
          <a:solidFill>
            <a:srgbClr val="860000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>
            <a:bevelT w="317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Dotacja inwestycyjna do 40 tys. zł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Symbol zastępczy zawartości 4"/>
          <p:cNvSpPr>
            <a:spLocks noGrp="1"/>
          </p:cNvSpPr>
          <p:nvPr>
            <p:ph idx="1"/>
          </p:nvPr>
        </p:nvSpPr>
        <p:spPr>
          <a:xfrm>
            <a:off x="323850" y="1268413"/>
            <a:ext cx="8362950" cy="5056187"/>
          </a:xfrm>
        </p:spPr>
        <p:txBody>
          <a:bodyPr/>
          <a:lstStyle/>
          <a:p>
            <a:pPr algn="ctr">
              <a:buClrTx/>
              <a:buFont typeface="Wingdings 2" pitchFamily="18" charset="2"/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wydatki kwalifikowane w ramach jednorazowej dotacji inwestycyjnej:</a:t>
            </a:r>
          </a:p>
          <a:p>
            <a:pPr algn="ctr">
              <a:buClrTx/>
              <a:buFont typeface="Wingdings 2" pitchFamily="18" charset="2"/>
              <a:buNone/>
            </a:pPr>
            <a:endParaRPr lang="pl-PL" sz="28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pl-PL" sz="2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zakup nowych środków trwałych; 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pl-PL" sz="2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zakup nowego pozostałego sprzętu i wyposażenia (np. meble), dla których prowadzona będzie ewidencja ilościowa lub ilościowo – wartościowa, </a:t>
            </a:r>
          </a:p>
          <a:p>
            <a:pPr>
              <a:buFont typeface="Wingdings 2" pitchFamily="18" charset="2"/>
              <a:buNone/>
            </a:pPr>
            <a:endParaRPr lang="pl-PL" sz="20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6165304"/>
            <a:ext cx="914400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cid:83b4a89f-fccf-4fa3-a7c6-05a80ab3a001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  <a:prstGeom prst="roundRect">
            <a:avLst/>
          </a:prstGeom>
          <a:solidFill>
            <a:srgbClr val="860000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>
            <a:bevelT w="317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Dotacja inwestycyjna do 40 tys. zł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Symbol zastępczy zawartości 4"/>
          <p:cNvSpPr>
            <a:spLocks noGrp="1"/>
          </p:cNvSpPr>
          <p:nvPr>
            <p:ph idx="1"/>
          </p:nvPr>
        </p:nvSpPr>
        <p:spPr>
          <a:xfrm>
            <a:off x="395288" y="1412875"/>
            <a:ext cx="8291512" cy="4911725"/>
          </a:xfrm>
        </p:spPr>
        <p:txBody>
          <a:bodyPr/>
          <a:lstStyle/>
          <a:p>
            <a:pPr algn="ctr">
              <a:buClrTx/>
              <a:buFont typeface="Wingdings 2" pitchFamily="18" charset="2"/>
              <a:buNone/>
            </a:pPr>
            <a:r>
              <a:rPr lang="pl-PL" b="1" smtClean="0">
                <a:solidFill>
                  <a:srgbClr val="002060"/>
                </a:solidFill>
                <a:latin typeface="Arial" charset="0"/>
                <a:cs typeface="Arial" charset="0"/>
              </a:rPr>
              <a:t>wydatki kwalifikowane w ramach jednorazowej dotacji inwestycyjnej: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l-PL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zakup wartości niematerialnych i prawnych - zgodnie z ustawą o rachunkowości, w tym głównie licencje i oprogramowania,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l-PL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zakup robót i/lub materiałów budowlanych w celu dostosowania budynków, pomieszczeń i miejsc pracy do podejmowania działalności gospodarczej pod warunkiem, że pozostają w bezpośrednim związku z celami przedsięwzięcia objętego dofinansowaniem (tzn. są niezbędne do prawidłowej realizacji i osiągnięcia celów założonych we wniosku); </a:t>
            </a:r>
          </a:p>
          <a:p>
            <a:pPr>
              <a:buFont typeface="Wingdings 2" pitchFamily="18" charset="2"/>
              <a:buNone/>
            </a:pPr>
            <a:endParaRPr lang="pl-PL" sz="200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6165304"/>
            <a:ext cx="914400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cid:83b4a89f-fccf-4fa3-a7c6-05a80ab3a00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  <a:prstGeom prst="roundRect">
            <a:avLst/>
          </a:prstGeom>
          <a:solidFill>
            <a:srgbClr val="860000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>
            <a:bevelT w="317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Dotacja inwestycyjna do 40 tys. zł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Symbol zastępczy zawartości 4"/>
          <p:cNvSpPr>
            <a:spLocks noGrp="1"/>
          </p:cNvSpPr>
          <p:nvPr>
            <p:ph idx="1"/>
          </p:nvPr>
        </p:nvSpPr>
        <p:spPr>
          <a:xfrm>
            <a:off x="395288" y="1412875"/>
            <a:ext cx="8291512" cy="4911725"/>
          </a:xfrm>
        </p:spPr>
        <p:txBody>
          <a:bodyPr/>
          <a:lstStyle/>
          <a:p>
            <a:pPr algn="ctr">
              <a:buClrTx/>
              <a:buFont typeface="Wingdings 2" pitchFamily="18" charset="2"/>
              <a:buNone/>
            </a:pPr>
            <a:r>
              <a:rPr lang="pl-PL" b="1" smtClean="0">
                <a:solidFill>
                  <a:srgbClr val="002060"/>
                </a:solidFill>
                <a:latin typeface="Arial" charset="0"/>
                <a:cs typeface="Arial" charset="0"/>
              </a:rPr>
              <a:t>wydatki kwalifikowane w ramach jednorazowej dotacji inwestycyjnej: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l-PL" sz="2000" smtClean="0">
                <a:solidFill>
                  <a:srgbClr val="002060"/>
                </a:solidFill>
                <a:latin typeface="Arial" charset="0"/>
                <a:cs typeface="Arial" charset="0"/>
              </a:rPr>
              <a:t>specjalistyczne środki transportu, pod warunkiem, że: </a:t>
            </a:r>
          </a:p>
          <a:p>
            <a:pPr>
              <a:buClrTx/>
              <a:buFont typeface="Arial" charset="0"/>
              <a:buChar char="•"/>
            </a:pPr>
            <a:r>
              <a:rPr lang="pl-PL" sz="2000" smtClean="0">
                <a:solidFill>
                  <a:srgbClr val="002060"/>
                </a:solidFill>
                <a:latin typeface="Arial" charset="0"/>
                <a:cs typeface="Arial" charset="0"/>
              </a:rPr>
              <a:t>stanowią niezbędny element wniosku,</a:t>
            </a:r>
          </a:p>
          <a:p>
            <a:pPr>
              <a:buClrTx/>
              <a:buFont typeface="Arial" charset="0"/>
              <a:buChar char="•"/>
            </a:pPr>
            <a:r>
              <a:rPr lang="pl-PL" sz="2000" smtClean="0">
                <a:solidFill>
                  <a:srgbClr val="002060"/>
                </a:solidFill>
                <a:latin typeface="Arial" charset="0"/>
                <a:cs typeface="Arial" charset="0"/>
              </a:rPr>
              <a:t>o dofinansowanie ich zakupu, mogą starać się jedynie ci przedsiębiorcy, którzy nie prowadzą działalności w sektorze transportu drogowego towarów i zagwarantują, że zakupiony środek transportu będzie służył wyłącznie do realizacji celu określonego w biznes planie (na użytek prowadzonej działalności gospodarczej tzw. użytek własny, zgodnie z przepisami ustawy z dnia 6 września 2001 r. o transporcie drogowym (tekst jednolity: Dz. U. z 2007 r. Nr 125, poz. 874 z późn. zm.) oraz przedstawią zasady ewidencji środka trwałego na potrzeby przedsiębiorstwa.</a:t>
            </a:r>
          </a:p>
          <a:p>
            <a:pPr>
              <a:buFont typeface="Wingdings 2" pitchFamily="18" charset="2"/>
              <a:buNone/>
            </a:pPr>
            <a:endParaRPr lang="pl-PL" sz="200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6165304"/>
            <a:ext cx="914400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cid:83b4a89f-fccf-4fa3-a7c6-05a80ab3a00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  <a:prstGeom prst="roundRect">
            <a:avLst/>
          </a:prstGeom>
          <a:solidFill>
            <a:srgbClr val="860000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>
            <a:bevelT w="317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Dotacja inwestycyjna do 40 tys. zł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Symbol zastępczy zawartości 4"/>
          <p:cNvSpPr>
            <a:spLocks noGrp="1"/>
          </p:cNvSpPr>
          <p:nvPr>
            <p:ph idx="1"/>
          </p:nvPr>
        </p:nvSpPr>
        <p:spPr>
          <a:xfrm>
            <a:off x="395288" y="1412875"/>
            <a:ext cx="8291512" cy="4911725"/>
          </a:xfrm>
        </p:spPr>
        <p:txBody>
          <a:bodyPr/>
          <a:lstStyle/>
          <a:p>
            <a:pPr algn="ctr">
              <a:buClrTx/>
              <a:buFont typeface="Wingdings 2" pitchFamily="18" charset="2"/>
              <a:buNone/>
            </a:pPr>
            <a:r>
              <a:rPr lang="pl-PL" b="1" smtClean="0">
                <a:solidFill>
                  <a:srgbClr val="002060"/>
                </a:solidFill>
                <a:latin typeface="Arial" charset="0"/>
                <a:cs typeface="Arial" charset="0"/>
              </a:rPr>
              <a:t>wydatki kwalifikowane w ramach jednorazowej dotacji inwestycyjnej: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l-PL" sz="2000" smtClean="0">
                <a:solidFill>
                  <a:srgbClr val="002060"/>
                </a:solidFill>
                <a:latin typeface="Arial" charset="0"/>
                <a:cs typeface="Arial" charset="0"/>
              </a:rPr>
              <a:t>zakup używanych środków trwałych oraz pozostałego sprzętu i wyposażenia, pod warunkiem, że:</a:t>
            </a:r>
          </a:p>
          <a:p>
            <a:pPr>
              <a:buFont typeface="Wingdings 2" pitchFamily="18" charset="2"/>
              <a:buNone/>
            </a:pPr>
            <a:r>
              <a:rPr lang="pl-PL" sz="2000" smtClean="0">
                <a:solidFill>
                  <a:srgbClr val="002060"/>
                </a:solidFill>
                <a:latin typeface="Arial" charset="0"/>
                <a:cs typeface="Arial" charset="0"/>
              </a:rPr>
              <a:t>·         w okresie 7 lat poprzedzających złożenie wniosku o dofinansowanie środek trwały nie został zakupiony z wykorzystaniem środków publicznych krajowych lub pochodzących z funduszy Unii Europejskiej; </a:t>
            </a:r>
          </a:p>
          <a:p>
            <a:pPr>
              <a:buFont typeface="Wingdings 2" pitchFamily="18" charset="2"/>
              <a:buNone/>
            </a:pPr>
            <a:r>
              <a:rPr lang="pl-PL" sz="2000" smtClean="0">
                <a:solidFill>
                  <a:srgbClr val="002060"/>
                </a:solidFill>
                <a:latin typeface="Arial" charset="0"/>
                <a:cs typeface="Arial" charset="0"/>
              </a:rPr>
              <a:t>·         cena środka trwałego nie przekracza wartości rynkowej, określonej na dzień zakupu i jest niższa od ceny nowego środka trwałego; </a:t>
            </a:r>
          </a:p>
          <a:p>
            <a:pPr>
              <a:buFont typeface="Wingdings 2" pitchFamily="18" charset="2"/>
              <a:buNone/>
            </a:pPr>
            <a:r>
              <a:rPr lang="pl-PL" sz="2000" smtClean="0">
                <a:solidFill>
                  <a:srgbClr val="002060"/>
                </a:solidFill>
                <a:latin typeface="Arial" charset="0"/>
                <a:cs typeface="Arial" charset="0"/>
              </a:rPr>
              <a:t>·         środek trwały posiada właściwości techniczne niezbędne do realizacji przedsięwzięcia objętego dofinansowaniem oraz spełnia obowiązujące normy i standardy; </a:t>
            </a:r>
          </a:p>
          <a:p>
            <a:pPr>
              <a:buFont typeface="Wingdings 2" pitchFamily="18" charset="2"/>
              <a:buNone/>
            </a:pPr>
            <a:endParaRPr lang="pl-PL" sz="200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Obraz 5" descr="cid:83b4a89f-fccf-4fa3-a7c6-05a80ab3a00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0" y="6165304"/>
            <a:ext cx="9144000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 descr="cid:83b4a89f-fccf-4fa3-a7c6-05a80ab3a00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132112" y="63897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  <a:prstGeom prst="roundRect">
            <a:avLst/>
          </a:prstGeom>
          <a:solidFill>
            <a:srgbClr val="860000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>
            <a:bevelT w="317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Wsparcie pomostowe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Symbol zastępczy zawartości 4"/>
          <p:cNvSpPr>
            <a:spLocks noGrp="1"/>
          </p:cNvSpPr>
          <p:nvPr>
            <p:ph idx="1"/>
          </p:nvPr>
        </p:nvSpPr>
        <p:spPr>
          <a:xfrm>
            <a:off x="395288" y="1412875"/>
            <a:ext cx="8291512" cy="4911725"/>
          </a:xfrm>
        </p:spPr>
        <p:txBody>
          <a:bodyPr/>
          <a:lstStyle/>
          <a:p>
            <a:pPr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pl-PL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finansowe wsparcie pomostowe </a:t>
            </a:r>
            <a:r>
              <a:rPr lang="pl-PL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wypłacane miesięcznie w kwocie do wysokości minimalnego wynagrodzenia obowiązującego na dzień zawarcia umowy o udzielenie wsparcia pomostowego, 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pl-PL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szkolenia i doradztwo w zakresie efektywnego wykorzystania dotacji </a:t>
            </a:r>
          </a:p>
          <a:p>
            <a:pPr>
              <a:lnSpc>
                <a:spcPct val="150000"/>
              </a:lnSpc>
              <a:buClrTx/>
              <a:buFont typeface="Wingdings 2" pitchFamily="18" charset="2"/>
              <a:buNone/>
            </a:pPr>
            <a:endParaRPr lang="pl-PL" sz="8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buClrTx/>
              <a:buFont typeface="Wingdings 2" pitchFamily="18" charset="2"/>
              <a:buNone/>
            </a:pPr>
            <a:r>
              <a:rPr lang="pl-PL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wsparcie pomostowe wypłacane jest przez 6 miesięcy</a:t>
            </a:r>
          </a:p>
        </p:txBody>
      </p:sp>
      <p:sp>
        <p:nvSpPr>
          <p:cNvPr id="5" name="Prostokąt 4"/>
          <p:cNvSpPr/>
          <p:nvPr/>
        </p:nvSpPr>
        <p:spPr>
          <a:xfrm>
            <a:off x="0" y="6165304"/>
            <a:ext cx="914400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cid:83b4a89f-fccf-4fa3-a7c6-05a80ab3a00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  <a:prstGeom prst="roundRect">
            <a:avLst/>
          </a:prstGeom>
          <a:solidFill>
            <a:srgbClr val="860000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>
            <a:bevelT w="317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Wsparcie pomostowe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Symbol zastępczy zawartości 4"/>
          <p:cNvSpPr>
            <a:spLocks noGrp="1"/>
          </p:cNvSpPr>
          <p:nvPr>
            <p:ph idx="1"/>
          </p:nvPr>
        </p:nvSpPr>
        <p:spPr>
          <a:xfrm>
            <a:off x="395288" y="1412875"/>
            <a:ext cx="8291512" cy="49117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pl-PL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środki w ramach wsparcia pomostowego mogą być przeznaczone na:</a:t>
            </a:r>
          </a:p>
          <a:p>
            <a:pPr algn="ctr">
              <a:buFont typeface="Wingdings 2" pitchFamily="18" charset="2"/>
              <a:buNone/>
            </a:pPr>
            <a:endParaRPr lang="pl-PL" sz="800" b="1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pl-PL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zapłaty danin publicznoprawnych (w tym przede wszystkim składki na ubezpieczenia społeczne i zdrowotne), z wyjątkiem kar i grzywien,</a:t>
            </a:r>
          </a:p>
          <a:p>
            <a:pPr>
              <a:buClrTx/>
              <a:buFont typeface="Wingdings 2" pitchFamily="18" charset="2"/>
              <a:buNone/>
            </a:pPr>
            <a:endParaRPr lang="pl-PL" sz="80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pl-PL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koszty administracyjne (w tym koszty czynszu lub wynajmu pomieszczeń w części bezpośrednio związanych z prowadzoną działalnością gospodarczą),</a:t>
            </a:r>
          </a:p>
          <a:p>
            <a:pPr>
              <a:buClrTx/>
              <a:buFont typeface="Wingdings 2" pitchFamily="18" charset="2"/>
              <a:buNone/>
            </a:pPr>
            <a:endParaRPr lang="pl-PL" sz="80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pl-PL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koszty eksploatacji pomieszczeń (w tym m.in. opłaty za energię elektryczną, cieplną, gazową i wodę),</a:t>
            </a:r>
          </a:p>
        </p:txBody>
      </p:sp>
      <p:sp>
        <p:nvSpPr>
          <p:cNvPr id="5" name="Prostokąt 4"/>
          <p:cNvSpPr/>
          <p:nvPr/>
        </p:nvSpPr>
        <p:spPr>
          <a:xfrm>
            <a:off x="0" y="6165304"/>
            <a:ext cx="914400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cid:83b4a89f-fccf-4fa3-a7c6-05a80ab3a00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  <a:prstGeom prst="roundRect">
            <a:avLst/>
          </a:prstGeom>
          <a:solidFill>
            <a:srgbClr val="860000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>
            <a:bevelT w="317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Wsparcie pomostowe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Symbol zastępczy zawartości 4"/>
          <p:cNvSpPr>
            <a:spLocks noGrp="1"/>
          </p:cNvSpPr>
          <p:nvPr>
            <p:ph idx="1"/>
          </p:nvPr>
        </p:nvSpPr>
        <p:spPr>
          <a:xfrm>
            <a:off x="395288" y="1412875"/>
            <a:ext cx="8291512" cy="4911725"/>
          </a:xfrm>
        </p:spPr>
        <p:txBody>
          <a:bodyPr>
            <a:normAutofit lnSpcReduction="10000"/>
          </a:bodyPr>
          <a:lstStyle/>
          <a:p>
            <a:pPr algn="ctr">
              <a:buFont typeface="Wingdings 2" pitchFamily="18" charset="2"/>
              <a:buNone/>
            </a:pPr>
            <a:r>
              <a:rPr lang="pl-PL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środki w ramach wsparcia pomostowego mogą być przeznaczone na: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l-PL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koszty opłat telekomunikacyjnych (Internet, telefon),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l-PL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koszty usług pocztowych i kurierskich,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l-PL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koszty usług księgowych,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l-PL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koszty związane z ubezpieczeniem osób i/lub mienia związane bezpośrednio z prowadzoną działalnością,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l-PL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koszty usług prawnych,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l-PL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koszty materiałów biurowych,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l-PL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opłaty i przelewy bankowe,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l-PL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koszty działań informacyjno-promocyjno-marketingowych.</a:t>
            </a:r>
          </a:p>
          <a:p>
            <a:endParaRPr lang="pl-PL" sz="2400" smtClean="0"/>
          </a:p>
        </p:txBody>
      </p:sp>
      <p:sp>
        <p:nvSpPr>
          <p:cNvPr id="5" name="Prostokąt 4"/>
          <p:cNvSpPr/>
          <p:nvPr/>
        </p:nvSpPr>
        <p:spPr>
          <a:xfrm>
            <a:off x="0" y="6165304"/>
            <a:ext cx="914400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cid:83b4a89f-fccf-4fa3-a7c6-05a80ab3a00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2016224"/>
          </a:xfrm>
          <a:prstGeom prst="roundRect">
            <a:avLst/>
          </a:prstGeom>
          <a:solidFill>
            <a:srgbClr val="860000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>
            <a:bevelT w="317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Środki finansowe udzielone w postaci jednorazowej dotacji i podstawowego wsparcia pomostowego stanowią 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pomoc publiczną de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minimis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7" name="Symbol zastępczy zawartości 4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6877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pl-PL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suma otrzymanych środków w bieżącym roku kalendarzowym oraz  w  poprzedzających  go  dwóch  latach  kalendarzowych nie może przekraczać równowartość w złotych :</a:t>
            </a:r>
          </a:p>
          <a:p>
            <a:pPr>
              <a:buFont typeface="Wingdings 2" pitchFamily="18" charset="2"/>
              <a:buNone/>
            </a:pPr>
            <a:endParaRPr lang="pl-PL" sz="80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pl-PL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100 tys. euro dla podmiotu prowadzącego działalność w  sektorze  transportu drogowego</a:t>
            </a:r>
          </a:p>
          <a:p>
            <a:pPr>
              <a:buClrTx/>
              <a:buFont typeface="Wingdings 2" pitchFamily="18" charset="2"/>
              <a:buNone/>
            </a:pPr>
            <a:endParaRPr lang="pl-PL" sz="80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pl-PL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200 tys. euro dla pozostałych podmiotów</a:t>
            </a:r>
          </a:p>
        </p:txBody>
      </p:sp>
      <p:sp>
        <p:nvSpPr>
          <p:cNvPr id="5" name="Prostokąt 4"/>
          <p:cNvSpPr/>
          <p:nvPr/>
        </p:nvSpPr>
        <p:spPr>
          <a:xfrm>
            <a:off x="0" y="6165304"/>
            <a:ext cx="914400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cid:83b4a89f-fccf-4fa3-a7c6-05a80ab3a00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  <a:prstGeom prst="roundRect">
            <a:avLst/>
          </a:prstGeom>
          <a:solidFill>
            <a:srgbClr val="860000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>
            <a:bevelT w="317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pl-PL" sz="3600" b="1" dirty="0" smtClean="0"/>
              <a:t>zobowiązania uczestnika projektu</a:t>
            </a:r>
            <a:endParaRPr lang="pl-P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1" name="Symbol zastępczy zawartości 4"/>
          <p:cNvSpPr>
            <a:spLocks noGrp="1"/>
          </p:cNvSpPr>
          <p:nvPr>
            <p:ph idx="1"/>
          </p:nvPr>
        </p:nvSpPr>
        <p:spPr>
          <a:xfrm>
            <a:off x="395288" y="1557338"/>
            <a:ext cx="8291512" cy="4767262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pl-PL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prowadzenie działalności gospodarczej przez minimalny </a:t>
            </a:r>
            <a:r>
              <a:rPr lang="pl-PL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okres 12 miesięcy </a:t>
            </a:r>
            <a:r>
              <a:rPr lang="pl-PL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(pozostawania w rejestrze Ewidencji Działalności Gospodarczej lub Krajowym Rejestrze Sądowym),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l-PL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dokonanie zakupów towarów lub usług ze środków przyznanych na rozwój przedsiębiorczości </a:t>
            </a:r>
            <a:r>
              <a:rPr lang="pl-PL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zgodnie z biznesplanem</a:t>
            </a:r>
            <a:r>
              <a:rPr lang="pl-PL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 (z wyłączeniem możliwości wykupu ich od najbliższych członków rodziny),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l-PL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rozliczenie otrzymanych środków </a:t>
            </a:r>
            <a:r>
              <a:rPr lang="pl-PL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w terminie wskazanym w umowie, nie dłuższym niż 2 miesiące od dnia przekazania 80% wsparcia finansowego</a:t>
            </a:r>
          </a:p>
        </p:txBody>
      </p:sp>
      <p:sp>
        <p:nvSpPr>
          <p:cNvPr id="5" name="Prostokąt 4"/>
          <p:cNvSpPr/>
          <p:nvPr/>
        </p:nvSpPr>
        <p:spPr>
          <a:xfrm>
            <a:off x="0" y="6165304"/>
            <a:ext cx="914400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cid:83b4a89f-fccf-4fa3-a7c6-05a80ab3a00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  <a:prstGeom prst="roundRect">
            <a:avLst/>
          </a:prstGeom>
          <a:solidFill>
            <a:srgbClr val="860000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>
            <a:bevelT w="317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pl-PL" sz="3600" b="1" dirty="0" smtClean="0"/>
              <a:t>zobowiązania uczestnika projektu</a:t>
            </a:r>
            <a:endParaRPr lang="pl-P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" name="Symbol zastępczy zawartości 4"/>
          <p:cNvSpPr>
            <a:spLocks noGrp="1"/>
          </p:cNvSpPr>
          <p:nvPr>
            <p:ph idx="1"/>
          </p:nvPr>
        </p:nvSpPr>
        <p:spPr>
          <a:xfrm>
            <a:off x="395288" y="1341438"/>
            <a:ext cx="8291512" cy="4983162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pl-PL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zwrot przyznanych środków wraz z odsetkami </a:t>
            </a:r>
            <a:r>
              <a:rPr lang="pl-PL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ustawowymi naliczonymi od dnia ich otrzymania w terminie 30 dni, </a:t>
            </a:r>
            <a:r>
              <a:rPr lang="pl-PL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jeżeli: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pl-PL" sz="2000" smtClean="0">
                <a:solidFill>
                  <a:srgbClr val="002060"/>
                </a:solidFill>
                <a:latin typeface="Arial" charset="0"/>
                <a:cs typeface="Arial" charset="0"/>
              </a:rPr>
              <a:t>otrzymane środki zostaną wykorzystane niezgodnie z biznesplanem, (z zastrzeżeniem możliwości zmiany biznesplanu)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pl-PL" sz="2000" smtClean="0">
                <a:solidFill>
                  <a:srgbClr val="002060"/>
                </a:solidFill>
                <a:latin typeface="Arial" charset="0"/>
                <a:cs typeface="Arial" charset="0"/>
              </a:rPr>
              <a:t>uczestnik projektu będzie prowadził działalność gospodarzą przez okres krótszy niż 12 miesięcy, przy czym do okresu prowadzenia działalności gospodarczej zalicza się przerwy w jej prowadzeniu z powodu choroby lub korzystania ze świadczenia rehabilitacyjnego,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pl-PL" sz="2000" smtClean="0">
                <a:solidFill>
                  <a:srgbClr val="002060"/>
                </a:solidFill>
                <a:latin typeface="Arial" charset="0"/>
                <a:cs typeface="Arial" charset="0"/>
              </a:rPr>
              <a:t>zawiesi prowadzenie działalności gospodarczej w okresie pierwszych 12 miesięcy prowadzenia działalności gospodarczej,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pl-PL" sz="2000" smtClean="0">
                <a:solidFill>
                  <a:srgbClr val="002060"/>
                </a:solidFill>
                <a:latin typeface="Arial" charset="0"/>
                <a:cs typeface="Arial" charset="0"/>
              </a:rPr>
              <a:t>złoży niezgodne z prawdą oświadczenia na etapie ubiegania się o środki na rozwój przedsiębiorczości,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pl-PL" sz="2000" smtClean="0">
                <a:solidFill>
                  <a:srgbClr val="002060"/>
                </a:solidFill>
                <a:latin typeface="Arial" charset="0"/>
                <a:cs typeface="Arial" charset="0"/>
              </a:rPr>
              <a:t>naruszy inne istotne warunki umowy.</a:t>
            </a:r>
          </a:p>
          <a:p>
            <a:pPr>
              <a:buClrTx/>
              <a:buFont typeface="Wingdings 2" pitchFamily="18" charset="2"/>
              <a:buNone/>
            </a:pPr>
            <a:endParaRPr lang="pl-PL" sz="240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6165304"/>
            <a:ext cx="914400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cid:83b4a89f-fccf-4fa3-a7c6-05a80ab3a00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2125"/>
          </a:xfrm>
        </p:spPr>
        <p:txBody>
          <a:bodyPr>
            <a:normAutofit fontScale="90000"/>
          </a:bodyPr>
          <a:lstStyle/>
          <a:p>
            <a:endParaRPr lang="pl-PL" smtClean="0">
              <a:latin typeface="Arial" charset="0"/>
              <a:cs typeface="Arial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251520" y="188640"/>
          <a:ext cx="8712968" cy="5760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rostokąt 4"/>
          <p:cNvSpPr/>
          <p:nvPr/>
        </p:nvSpPr>
        <p:spPr>
          <a:xfrm>
            <a:off x="0" y="6165304"/>
            <a:ext cx="9144000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cid:83b4a89f-fccf-4fa3-a7c6-05a80ab3a001"/>
          <p:cNvPicPr/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1835696" y="6237312"/>
            <a:ext cx="554461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  <a:prstGeom prst="roundRect">
            <a:avLst/>
          </a:prstGeom>
          <a:solidFill>
            <a:srgbClr val="860000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>
            <a:bevelT w="317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Minimalne wymogi biznes planu</a:t>
            </a:r>
            <a:endParaRPr lang="pl-PL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9" name="Symbol zastępczy zawartości 4"/>
          <p:cNvSpPr>
            <a:spLocks noGrp="1"/>
          </p:cNvSpPr>
          <p:nvPr>
            <p:ph idx="1"/>
          </p:nvPr>
        </p:nvSpPr>
        <p:spPr>
          <a:xfrm>
            <a:off x="395288" y="1557338"/>
            <a:ext cx="8291512" cy="47672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pl-PL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    I.  Pomysł na biznes</a:t>
            </a:r>
            <a:endParaRPr lang="pl-PL" sz="240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pl-PL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1. Informacje ogólne o Uczestniku Projektu</a:t>
            </a:r>
          </a:p>
          <a:p>
            <a:pPr>
              <a:buFont typeface="Wingdings 2" pitchFamily="18" charset="2"/>
              <a:buNone/>
            </a:pPr>
            <a:r>
              <a:rPr lang="pl-PL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- w tym: przewidywana nazwa działalności; planowana data rozpoczęcia działalności; przedmiot i zakres działalności; forma prawna działalności; lokalizacja planowanej działalności.</a:t>
            </a:r>
          </a:p>
          <a:p>
            <a:pPr>
              <a:buFont typeface="Wingdings 2" pitchFamily="18" charset="2"/>
              <a:buNone/>
            </a:pPr>
            <a:r>
              <a:rPr lang="pl-PL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2. Charakterystyka planowanego przedsięwzięcia </a:t>
            </a:r>
          </a:p>
          <a:p>
            <a:pPr hangingPunct="1">
              <a:buFont typeface="Wingdings 2" pitchFamily="18" charset="2"/>
              <a:buNone/>
            </a:pPr>
            <a:r>
              <a:rPr lang="pl-PL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- charakterystyka pomysłu wraz z identyfikacją jego ograniczeń. </a:t>
            </a:r>
          </a:p>
          <a:p>
            <a:pPr hangingPunct="1">
              <a:buFont typeface="Wingdings 2" pitchFamily="18" charset="2"/>
              <a:buNone/>
            </a:pPr>
            <a:r>
              <a:rPr lang="pl-PL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3. Wysokość łącznej kwoty wnioskowanych środków na rozwój przedsiębiorczości</a:t>
            </a:r>
            <a:r>
              <a:rPr lang="pl-PL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	</a:t>
            </a:r>
          </a:p>
          <a:p>
            <a:pPr>
              <a:buClrTx/>
              <a:buFont typeface="Wingdings 2" pitchFamily="18" charset="2"/>
              <a:buNone/>
            </a:pPr>
            <a:endParaRPr lang="pl-PL" sz="240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6165304"/>
            <a:ext cx="914400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cid:83b4a89f-fccf-4fa3-a7c6-05a80ab3a00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  <a:prstGeom prst="roundRect">
            <a:avLst/>
          </a:prstGeom>
          <a:solidFill>
            <a:srgbClr val="860000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>
            <a:bevelT w="317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Minimalne wymogi biznes planu</a:t>
            </a:r>
            <a:endParaRPr lang="pl-PL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3" name="Symbol zastępczy zawartości 4"/>
          <p:cNvSpPr>
            <a:spLocks noGrp="1"/>
          </p:cNvSpPr>
          <p:nvPr>
            <p:ph idx="1"/>
          </p:nvPr>
        </p:nvSpPr>
        <p:spPr>
          <a:xfrm>
            <a:off x="395288" y="1844675"/>
            <a:ext cx="8291512" cy="44799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pl-PL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  II. Potencjał i wykształcenie Uczestnika Projektu</a:t>
            </a:r>
          </a:p>
          <a:p>
            <a:pPr>
              <a:buFont typeface="Wingdings 2" pitchFamily="18" charset="2"/>
              <a:buNone/>
            </a:pPr>
            <a:r>
              <a:rPr lang="pl-PL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 </a:t>
            </a:r>
          </a:p>
          <a:p>
            <a:pPr>
              <a:buFont typeface="Wingdings 2" pitchFamily="18" charset="2"/>
              <a:buNone/>
            </a:pPr>
            <a:r>
              <a:rPr lang="pl-PL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1. Opis doświadczenia i kwalifikacji związanych z planowaną działalnością</a:t>
            </a:r>
          </a:p>
          <a:p>
            <a:pPr>
              <a:buFont typeface="Wingdings 2" pitchFamily="18" charset="2"/>
              <a:buNone/>
            </a:pPr>
            <a:endParaRPr lang="pl-PL" sz="240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pl-PL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2. Czy Uczestnik Projektu planuje zatrudnienie pracownika/ów</a:t>
            </a:r>
          </a:p>
          <a:p>
            <a:pPr>
              <a:buClrTx/>
              <a:buFont typeface="Wingdings 2" pitchFamily="18" charset="2"/>
              <a:buNone/>
            </a:pPr>
            <a:endParaRPr lang="pl-PL" sz="240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6165304"/>
            <a:ext cx="914400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cid:83b4a89f-fccf-4fa3-a7c6-05a80ab3a00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  <a:prstGeom prst="roundRect">
            <a:avLst/>
          </a:prstGeom>
          <a:solidFill>
            <a:srgbClr val="860000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>
            <a:bevelT w="317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Minimalne wymogi biznes planu</a:t>
            </a:r>
            <a:endParaRPr lang="pl-PL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Symbol zastępczy zawartości 4"/>
          <p:cNvSpPr>
            <a:spLocks noGrp="1"/>
          </p:cNvSpPr>
          <p:nvPr>
            <p:ph idx="1"/>
          </p:nvPr>
        </p:nvSpPr>
        <p:spPr>
          <a:xfrm>
            <a:off x="395288" y="1557338"/>
            <a:ext cx="8291512" cy="47672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pl-PL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    III. Znajomość rynku i konkurencji</a:t>
            </a:r>
          </a:p>
          <a:p>
            <a:pPr>
              <a:buFont typeface="Wingdings 2" pitchFamily="18" charset="2"/>
              <a:buNone/>
            </a:pPr>
            <a:endParaRPr lang="pl-PL" sz="2400" b="1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pl-PL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1. Opis produktu i jego pozycja na rynku</a:t>
            </a:r>
          </a:p>
          <a:p>
            <a:pPr>
              <a:buFont typeface="Wingdings 2" pitchFamily="18" charset="2"/>
              <a:buNone/>
            </a:pPr>
            <a:endParaRPr lang="pl-PL" sz="2400" b="1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pl-PL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2.  Identyfikacja segmentu rynku, do którego skierowana jest inicjatywa uczestnika projektu </a:t>
            </a:r>
          </a:p>
          <a:p>
            <a:pPr>
              <a:buFont typeface="Wingdings 2" pitchFamily="18" charset="2"/>
              <a:buNone/>
            </a:pPr>
            <a:r>
              <a:rPr lang="pl-PL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- w tym: kim są nabywcy produktów, szacunkowa liczba potencjalnych klientów i ich oczekiwania, zasięg terytorialny rynku, czy popyt na produkt będzie podlegał sezonowym zmianom, jeśli tak – jak będą minimalizowane skutki tej sezonowości.</a:t>
            </a:r>
          </a:p>
          <a:p>
            <a:pPr>
              <a:buClrTx/>
              <a:buFont typeface="Wingdings 2" pitchFamily="18" charset="2"/>
              <a:buNone/>
            </a:pPr>
            <a:endParaRPr lang="pl-PL" sz="240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6165304"/>
            <a:ext cx="914400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cid:83b4a89f-fccf-4fa3-a7c6-05a80ab3a00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  <a:prstGeom prst="roundRect">
            <a:avLst/>
          </a:prstGeom>
          <a:solidFill>
            <a:srgbClr val="860000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>
            <a:bevelT w="317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Minimalne wymogi biznes planu</a:t>
            </a:r>
            <a:endParaRPr lang="pl-PL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Symbol zastępczy zawartości 4"/>
          <p:cNvSpPr>
            <a:spLocks noGrp="1"/>
          </p:cNvSpPr>
          <p:nvPr>
            <p:ph idx="1"/>
          </p:nvPr>
        </p:nvSpPr>
        <p:spPr>
          <a:xfrm>
            <a:off x="395288" y="1341438"/>
            <a:ext cx="8291512" cy="49831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pl-PL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3. Dystrybucja i promocja</a:t>
            </a:r>
          </a:p>
          <a:p>
            <a:pPr>
              <a:buFont typeface="Wingdings 2" pitchFamily="18" charset="2"/>
              <a:buNone/>
            </a:pPr>
            <a:r>
              <a:rPr lang="pl-PL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należy podać wybór metod dotarcia do klientów, opisać charakterystykę wybranych metod, należy wskazać sposób promowania prowadzonej działalności i jej produktów.</a:t>
            </a:r>
          </a:p>
          <a:p>
            <a:pPr>
              <a:buFont typeface="Wingdings 2" pitchFamily="18" charset="2"/>
              <a:buNone/>
            </a:pPr>
            <a:r>
              <a:rPr lang="pl-PL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4. Konkurencja na rynku</a:t>
            </a:r>
          </a:p>
          <a:p>
            <a:pPr>
              <a:buFont typeface="Wingdings 2" pitchFamily="18" charset="2"/>
              <a:buNone/>
            </a:pPr>
            <a:r>
              <a:rPr lang="pl-PL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kim są główni konkurenci, na jakim rynku działają, czym się różni proponowana oferta od oferty konkurencji, porównanie oferty konkurencji ze swoją w odniesieniu do jakości, ceny reklamy/ promocji.</a:t>
            </a:r>
          </a:p>
          <a:p>
            <a:pPr>
              <a:buFont typeface="Wingdings 2" pitchFamily="18" charset="2"/>
              <a:buNone/>
            </a:pPr>
            <a:r>
              <a:rPr lang="pl-PL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5. Analiza silnych i słabych stron działalności, jej zagrożeń i możliwości (SWOT)</a:t>
            </a:r>
          </a:p>
          <a:p>
            <a:pPr>
              <a:buClrTx/>
              <a:buFont typeface="Wingdings 2" pitchFamily="18" charset="2"/>
              <a:buNone/>
            </a:pPr>
            <a:endParaRPr lang="pl-PL" sz="240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6165304"/>
            <a:ext cx="914400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cid:83b4a89f-fccf-4fa3-a7c6-05a80ab3a00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  <a:prstGeom prst="roundRect">
            <a:avLst/>
          </a:prstGeom>
          <a:solidFill>
            <a:srgbClr val="860000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>
            <a:bevelT w="317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Minimalne wymogi biznes planu</a:t>
            </a:r>
            <a:endParaRPr lang="pl-PL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5" name="Symbol zastępczy zawartości 4"/>
          <p:cNvSpPr>
            <a:spLocks noGrp="1"/>
          </p:cNvSpPr>
          <p:nvPr>
            <p:ph idx="1"/>
          </p:nvPr>
        </p:nvSpPr>
        <p:spPr>
          <a:xfrm>
            <a:off x="395288" y="1341438"/>
            <a:ext cx="8291512" cy="49831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pl-PL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V. Opłacalność i efektywność przedsięwzięcia</a:t>
            </a:r>
            <a:endParaRPr lang="pl-PL" sz="20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pl-PL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1. Przewidywane wydatki </a:t>
            </a:r>
            <a:endParaRPr lang="pl-PL" sz="20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pl-PL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szczegółowe zestawienie towarów lub usług wraz ze wskazaniem ich parametrów technicznych lub jakościowych oraz wartości jednostkowej;</a:t>
            </a:r>
          </a:p>
          <a:p>
            <a:pPr>
              <a:buClrTx/>
              <a:buFont typeface="Wingdings" pitchFamily="2" charset="2"/>
              <a:buChar char="Ø"/>
            </a:pPr>
            <a:endParaRPr lang="pl-PL" sz="8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pl-PL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opis poszczególnych wydatków związanych z planowaną działalnością wraz  z uzasadnieniem: konieczności ich poniesienia oraz ceny; krótki opis techniczny wydatków;</a:t>
            </a:r>
          </a:p>
          <a:p>
            <a:pPr>
              <a:buClrTx/>
              <a:buFont typeface="Wingdings" pitchFamily="2" charset="2"/>
              <a:buChar char="Ø"/>
            </a:pPr>
            <a:endParaRPr lang="pl-PL" sz="8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ClrTx/>
              <a:buFont typeface="Wingdings" pitchFamily="2" charset="2"/>
              <a:buChar char="Ø"/>
            </a:pPr>
            <a:endParaRPr lang="pl-PL" sz="8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pl-PL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termin, w którym nastąpi pełne wykorzystanie środków przyznanych uczestnikowi projektu na rozwój przedsiębiorczości.</a:t>
            </a:r>
          </a:p>
        </p:txBody>
      </p:sp>
      <p:sp>
        <p:nvSpPr>
          <p:cNvPr id="5" name="Prostokąt 4"/>
          <p:cNvSpPr/>
          <p:nvPr/>
        </p:nvSpPr>
        <p:spPr>
          <a:xfrm>
            <a:off x="0" y="6165304"/>
            <a:ext cx="914400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cid:83b4a89f-fccf-4fa3-a7c6-05a80ab3a00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  <a:prstGeom prst="roundRect">
            <a:avLst/>
          </a:prstGeom>
          <a:solidFill>
            <a:srgbClr val="860000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>
            <a:bevelT w="317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Minimalne wymogi biznes planu</a:t>
            </a:r>
            <a:endParaRPr lang="pl-PL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Symbol zastępczy zawartości 4"/>
          <p:cNvSpPr>
            <a:spLocks noGrp="1"/>
          </p:cNvSpPr>
          <p:nvPr>
            <p:ph idx="1"/>
          </p:nvPr>
        </p:nvSpPr>
        <p:spPr>
          <a:xfrm>
            <a:off x="395288" y="1341438"/>
            <a:ext cx="8291512" cy="49831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pl-PL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V. Opłacalność i efektywność przedsięwzięcia</a:t>
            </a:r>
            <a:endParaRPr lang="pl-PL" sz="240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Font typeface="Wingdings 2" pitchFamily="18" charset="2"/>
              <a:buNone/>
            </a:pPr>
            <a:endParaRPr lang="pl-PL" sz="2400" b="1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pl-PL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2. Trwałość ekonomiczno-finansowa w okresie co najmniej 2 lat od daty rozpoczęcia prowadzenia działalności</a:t>
            </a:r>
            <a:endParaRPr lang="pl-PL" sz="240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pl-PL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- cena sprzedaży produktów;</a:t>
            </a:r>
          </a:p>
          <a:p>
            <a:pPr>
              <a:buFont typeface="Wingdings 2" pitchFamily="18" charset="2"/>
              <a:buNone/>
            </a:pPr>
            <a:r>
              <a:rPr lang="pl-PL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- prognoza sprzedaży;</a:t>
            </a:r>
          </a:p>
          <a:p>
            <a:pPr>
              <a:buFont typeface="Wingdings 2" pitchFamily="18" charset="2"/>
              <a:buNone/>
            </a:pPr>
            <a:r>
              <a:rPr lang="pl-PL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- prognoza przychodów ze sprzedaży; </a:t>
            </a:r>
          </a:p>
          <a:p>
            <a:pPr>
              <a:buFont typeface="Wingdings 2" pitchFamily="18" charset="2"/>
              <a:buNone/>
            </a:pPr>
            <a:r>
              <a:rPr lang="pl-PL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- koszty;   </a:t>
            </a:r>
          </a:p>
          <a:p>
            <a:pPr>
              <a:buFont typeface="Wingdings 2" pitchFamily="18" charset="2"/>
              <a:buNone/>
            </a:pPr>
            <a:r>
              <a:rPr lang="pl-PL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- źródła finansowania.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0" y="6165304"/>
            <a:ext cx="914400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cid:83b4a89f-fccf-4fa3-a7c6-05a80ab3a00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ytuł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pPr algn="ctr"/>
            <a:r>
              <a:rPr lang="pl-PL" sz="3600" b="1" smtClean="0">
                <a:latin typeface="Arial" charset="0"/>
                <a:cs typeface="Arial" charset="0"/>
              </a:rPr>
              <a:t>www.pokl.wup-rzeszow.pl</a:t>
            </a:r>
          </a:p>
        </p:txBody>
      </p:sp>
      <p:pic>
        <p:nvPicPr>
          <p:cNvPr id="4403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7268742" cy="4525963"/>
          </a:xfrm>
          <a:noFill/>
        </p:spPr>
      </p:pic>
      <p:sp>
        <p:nvSpPr>
          <p:cNvPr id="9" name="Elipsa 8"/>
          <p:cNvSpPr/>
          <p:nvPr/>
        </p:nvSpPr>
        <p:spPr>
          <a:xfrm>
            <a:off x="395536" y="4437112"/>
            <a:ext cx="1547813" cy="647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0" y="6165304"/>
            <a:ext cx="914400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cid:83b4a89f-fccf-4fa3-a7c6-05a80ab3a001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ytuł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smtClean="0">
                <a:latin typeface="Arial" charset="0"/>
                <a:cs typeface="Arial" charset="0"/>
              </a:rPr>
              <a:t>www.pokl.wup-rzeszow.pl</a:t>
            </a:r>
          </a:p>
        </p:txBody>
      </p:sp>
      <p:pic>
        <p:nvPicPr>
          <p:cNvPr id="4506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7683723" cy="5217443"/>
          </a:xfrm>
          <a:noFill/>
        </p:spPr>
      </p:pic>
      <p:sp>
        <p:nvSpPr>
          <p:cNvPr id="7" name="Elipsa 6"/>
          <p:cNvSpPr/>
          <p:nvPr/>
        </p:nvSpPr>
        <p:spPr>
          <a:xfrm>
            <a:off x="395536" y="3573016"/>
            <a:ext cx="1547813" cy="43180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0" y="6165304"/>
            <a:ext cx="914400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cid:83b4a89f-fccf-4fa3-a7c6-05a80ab3a001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1872208"/>
          </a:xfrm>
          <a:prstGeom prst="roundRect">
            <a:avLst/>
          </a:prstGeom>
          <a:solidFill>
            <a:srgbClr val="860000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>
            <a:bevelT w="317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2000"/>
              </a:spcBef>
              <a:defRPr/>
            </a:pPr>
            <a:r>
              <a:rPr lang="pl-PL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Aby wybrać odpowiedniego operatora należy wziąć pod uwagę :</a:t>
            </a:r>
            <a:endParaRPr lang="pl-PL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5" name="Symbol zastępczy zawartości 4"/>
          <p:cNvSpPr>
            <a:spLocks noGrp="1"/>
          </p:cNvSpPr>
          <p:nvPr>
            <p:ph idx="1"/>
          </p:nvPr>
        </p:nvSpPr>
        <p:spPr>
          <a:xfrm>
            <a:off x="395288" y="3357563"/>
            <a:ext cx="8291512" cy="2967037"/>
          </a:xfrm>
        </p:spPr>
        <p:txBody>
          <a:bodyPr/>
          <a:lstStyle/>
          <a:p>
            <a:pPr marL="457200" indent="-457200" algn="ctr">
              <a:spcBef>
                <a:spcPts val="2000"/>
              </a:spcBef>
              <a:buClrTx/>
              <a:buFont typeface="Wingdings" pitchFamily="2" charset="2"/>
              <a:buChar char="Ø"/>
              <a:defRPr/>
            </a:pPr>
            <a:r>
              <a:rPr lang="pl-PL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obszar realizacji projektu, </a:t>
            </a:r>
          </a:p>
          <a:p>
            <a:pPr marL="457200" indent="-457200" algn="ctr">
              <a:spcBef>
                <a:spcPts val="2000"/>
              </a:spcBef>
              <a:buClrTx/>
              <a:buFont typeface="Wingdings" pitchFamily="2" charset="2"/>
              <a:buChar char="Ø"/>
              <a:defRPr/>
            </a:pPr>
            <a:r>
              <a:rPr lang="pl-PL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grupę docelową,</a:t>
            </a:r>
          </a:p>
          <a:p>
            <a:pPr marL="457200" indent="-457200" algn="ctr">
              <a:spcBef>
                <a:spcPts val="2000"/>
              </a:spcBef>
              <a:buClrTx/>
              <a:buFont typeface="Wingdings" pitchFamily="2" charset="2"/>
              <a:buChar char="Ø"/>
              <a:defRPr/>
            </a:pPr>
            <a:r>
              <a:rPr lang="pl-PL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termin rekrutacji do projektu.</a:t>
            </a:r>
          </a:p>
          <a:p>
            <a:pPr>
              <a:buFont typeface="Wingdings 2" pitchFamily="18" charset="2"/>
              <a:buNone/>
              <a:defRPr/>
            </a:pPr>
            <a:endParaRPr lang="pl-PL" sz="2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6165304"/>
            <a:ext cx="914400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cid:83b4a89f-fccf-4fa3-a7c6-05a80ab3a00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586900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0" y="6143644"/>
            <a:ext cx="9144000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cid:83b4a89f-fccf-4fa3-a7c6-05a80ab3a00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64704" y="-891480"/>
            <a:ext cx="12745416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  <a:prstGeom prst="roundRect">
            <a:avLst/>
          </a:prstGeom>
          <a:solidFill>
            <a:srgbClr val="860000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>
            <a:bevelT w="317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pl-PL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Kto może wziąć udział w projekcie:</a:t>
            </a:r>
            <a:endParaRPr lang="pl-PL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27584" y="1801813"/>
            <a:ext cx="7786687" cy="5056187"/>
          </a:xfrm>
        </p:spPr>
        <p:txBody>
          <a:bodyPr/>
          <a:lstStyle/>
          <a:p>
            <a:pPr algn="just" fontAlgn="auto">
              <a:spcBef>
                <a:spcPts val="15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Grupy docelowe:</a:t>
            </a:r>
          </a:p>
          <a:p>
            <a:pPr marL="457200" indent="-457200" fontAlgn="auto">
              <a:spcBef>
                <a:spcPts val="15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l-PL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osoby bezrobotne zarejestrowane                  w powiatowym urzędzie pracy:</a:t>
            </a:r>
          </a:p>
          <a:p>
            <a:pPr marL="914400" lvl="1" indent="-457200" algn="just" fontAlgn="auto">
              <a:spcBef>
                <a:spcPts val="15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osoby do 30 roku życia,</a:t>
            </a:r>
          </a:p>
          <a:p>
            <a:pPr marL="914400" lvl="1" indent="-457200" algn="just" fontAlgn="auto">
              <a:spcBef>
                <a:spcPts val="15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osoby po 50 roku życia,</a:t>
            </a:r>
          </a:p>
          <a:p>
            <a:pPr marL="457200" indent="-457200" algn="just" fontAlgn="auto">
              <a:spcBef>
                <a:spcPts val="15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6165304"/>
            <a:ext cx="914400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cid:83b4a89f-fccf-4fa3-a7c6-05a80ab3a00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07704" y="6237312"/>
            <a:ext cx="547260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579756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0" y="6143644"/>
            <a:ext cx="9144000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 descr="cid:83b4a89f-fccf-4fa3-a7c6-05a80ab3a00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08720" y="-1035496"/>
            <a:ext cx="12529392" cy="69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579756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0" y="6143644"/>
            <a:ext cx="9144000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cid:83b4a89f-fccf-4fa3-a7c6-05a80ab3a00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36712" y="-963488"/>
            <a:ext cx="12097344" cy="71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924944"/>
            <a:ext cx="6637338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2664296"/>
          </a:xfrm>
          <a:prstGeom prst="roundRect">
            <a:avLst/>
          </a:prstGeom>
          <a:solidFill>
            <a:srgbClr val="860000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>
            <a:bevelT w="317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PROGRAM OPERACYJNY KAPITAŁ LUDZKI 2007-2013</a:t>
            </a:r>
            <a:br>
              <a:rPr lang="pl-PL" sz="2400" b="1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Pozadotacyjne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formy wsparcia </a:t>
            </a:r>
            <a:br>
              <a:rPr lang="pl-PL" dirty="0" smtClean="0">
                <a:latin typeface="Arial" pitchFamily="34" charset="0"/>
                <a:cs typeface="Arial" pitchFamily="34" charset="0"/>
              </a:rPr>
            </a:br>
            <a:r>
              <a:rPr lang="pl-PL" dirty="0" smtClean="0">
                <a:latin typeface="Arial" pitchFamily="34" charset="0"/>
                <a:cs typeface="Arial" pitchFamily="34" charset="0"/>
              </a:rPr>
              <a:t>– pożyczki na start 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6165304"/>
            <a:ext cx="914400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 descr="cid:83b4a89f-fccf-4fa3-a7c6-05a80ab3a001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8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792088"/>
          </a:xfrm>
          <a:prstGeom prst="roundRect">
            <a:avLst/>
          </a:prstGeom>
          <a:solidFill>
            <a:srgbClr val="860000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>
            <a:bevelT w="317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2000"/>
              </a:spcBef>
              <a:defRPr/>
            </a:pPr>
            <a:r>
              <a:rPr lang="pl-PL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Kredyty na start</a:t>
            </a:r>
            <a:endParaRPr lang="pl-PL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437"/>
          </a:xfrm>
        </p:spPr>
        <p:txBody>
          <a:bodyPr>
            <a:normAutofit/>
          </a:bodyPr>
          <a:lstStyle/>
          <a:p>
            <a:pPr>
              <a:buNone/>
            </a:pPr>
            <a:endParaRPr lang="pl-PL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rgbClr val="002060"/>
                </a:solidFill>
              </a:rPr>
              <a:t>Z pożyczki może skorzystać osoba:</a:t>
            </a:r>
          </a:p>
          <a:p>
            <a:pPr>
              <a:buFont typeface="Wingdings" pitchFamily="2" charset="2"/>
              <a:buChar char="Ø"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solidFill>
                  <a:srgbClr val="002060"/>
                </a:solidFill>
              </a:rPr>
              <a:t> która ukończyła 18 rok życia,</a:t>
            </a:r>
          </a:p>
          <a:p>
            <a:pPr>
              <a:buFont typeface="Wingdings" pitchFamily="2" charset="2"/>
              <a:buChar char="Ø"/>
            </a:pPr>
            <a:endParaRPr lang="pl-PL" sz="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solidFill>
                  <a:srgbClr val="002060"/>
                </a:solidFill>
              </a:rPr>
              <a:t> zamieszkująca na terenie województwa podkarpackiego,</a:t>
            </a:r>
          </a:p>
          <a:p>
            <a:pPr>
              <a:buFont typeface="Wingdings" pitchFamily="2" charset="2"/>
              <a:buChar char="Ø"/>
            </a:pPr>
            <a:endParaRPr lang="pl-PL" sz="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l-PL" dirty="0" smtClean="0">
                <a:solidFill>
                  <a:srgbClr val="002060"/>
                </a:solidFill>
              </a:rPr>
              <a:t> zamierzająca rozpocząć prowadzenie działalności gospodarczej na terenie województwa podkarpackiego,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6165304"/>
            <a:ext cx="914400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cid:83b4a89f-fccf-4fa3-a7c6-05a80ab3a00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8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792088"/>
          </a:xfrm>
          <a:prstGeom prst="roundRect">
            <a:avLst/>
          </a:prstGeom>
          <a:solidFill>
            <a:srgbClr val="860000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>
            <a:bevelT w="317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2000"/>
              </a:spcBef>
              <a:defRPr/>
            </a:pPr>
            <a:r>
              <a:rPr lang="pl-PL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Kredyty na start</a:t>
            </a:r>
            <a:endParaRPr lang="pl-PL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4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b="1" dirty="0" smtClean="0">
                <a:solidFill>
                  <a:srgbClr val="002060"/>
                </a:solidFill>
              </a:rPr>
              <a:t>Z pożyczki może skorzystać osoba:</a:t>
            </a:r>
            <a:endParaRPr lang="pl-PL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 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 smtClean="0">
                <a:solidFill>
                  <a:srgbClr val="002060"/>
                </a:solidFill>
              </a:rPr>
              <a:t>nie korzysta równolegle z innych środków publicznych, w tym m.in. ze środków PO KL, PFRON, Funduszu Pracy lub PROW na pokrycie tych samych wydatków związanych z prowadzoną działalnością,</a:t>
            </a:r>
          </a:p>
          <a:p>
            <a:pPr>
              <a:buFont typeface="Wingdings" pitchFamily="2" charset="2"/>
              <a:buChar char="Ø"/>
            </a:pPr>
            <a:endParaRPr lang="pl-PL" sz="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l-PL" sz="2000" dirty="0" smtClean="0">
                <a:solidFill>
                  <a:srgbClr val="002060"/>
                </a:solidFill>
              </a:rPr>
              <a:t> nie jest oraz nie była zarejestrowana w Ewidencji Działalności Gospodarczej, Krajowym Rejestrze Sądowym, Centralnej Ewidencji i Informacji o Działalności Gospodarczej lub prowadzących działalność na podstawie odrębnych przepisów (w tym m.in. działalność adwokacką, komorniczą lub oświatową) w okresie 12 miesięcy poprzedzających dzień przystąpienia do projektu.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0" y="6165304"/>
            <a:ext cx="9144000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cid:83b4a89f-fccf-4fa3-a7c6-05a80ab3a00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8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792088"/>
          </a:xfrm>
          <a:prstGeom prst="roundRect">
            <a:avLst/>
          </a:prstGeom>
          <a:solidFill>
            <a:srgbClr val="860000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>
            <a:bevelT w="317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2000"/>
              </a:spcBef>
              <a:defRPr/>
            </a:pPr>
            <a:r>
              <a:rPr lang="pl-PL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Kredyty na start</a:t>
            </a:r>
            <a:endParaRPr lang="pl-PL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4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pl-PL" b="1" dirty="0" smtClean="0">
                <a:solidFill>
                  <a:srgbClr val="002060"/>
                </a:solidFill>
              </a:rPr>
              <a:t>Pożyczka może być przeznaczona na cele:</a:t>
            </a: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·     inwestycyjne,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·     obrotowe,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·     inwestycyjno – obrotowe.</a:t>
            </a:r>
          </a:p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Pożyczka nie może być przeznaczone na spłatę pożyczek i kredytów zaciągniętych w innych instytucjach finansowych oraz spłatę zobowiązań publiczno-prawnych.</a:t>
            </a:r>
          </a:p>
          <a:p>
            <a:pPr>
              <a:buNone/>
            </a:pP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cid:83b4a89f-fccf-4fa3-a7c6-05a80ab3a00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8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792088"/>
          </a:xfrm>
          <a:prstGeom prst="roundRect">
            <a:avLst/>
          </a:prstGeom>
          <a:solidFill>
            <a:srgbClr val="860000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>
            <a:bevelT w="317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2000"/>
              </a:spcBef>
              <a:defRPr/>
            </a:pPr>
            <a:r>
              <a:rPr lang="pl-PL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Kredyty na start</a:t>
            </a:r>
            <a:endParaRPr lang="pl-PL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437"/>
          </a:xfrm>
        </p:spPr>
        <p:txBody>
          <a:bodyPr>
            <a:normAutofit/>
          </a:bodyPr>
          <a:lstStyle/>
          <a:p>
            <a:pPr>
              <a:buNone/>
            </a:pPr>
            <a:endParaRPr lang="pl-PL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rgbClr val="002060"/>
                </a:solidFill>
              </a:rPr>
              <a:t>Maksymalna kwota pożyczki – 50 000,00 PLN</a:t>
            </a: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Nie jest wymagany wkład własny.</a:t>
            </a:r>
          </a:p>
          <a:p>
            <a:pPr>
              <a:buNone/>
            </a:pPr>
            <a:endParaRPr lang="pl-PL" sz="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Maksymalny okres spłaty </a:t>
            </a:r>
            <a:r>
              <a:rPr lang="pl-PL" b="1" dirty="0" smtClean="0">
                <a:solidFill>
                  <a:srgbClr val="002060"/>
                </a:solidFill>
              </a:rPr>
              <a:t>nie dłuższy niż 60 miesięcy.</a:t>
            </a:r>
          </a:p>
          <a:p>
            <a:pPr>
              <a:buNone/>
            </a:pPr>
            <a:endParaRPr lang="pl-PL" sz="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rgbClr val="002060"/>
                </a:solidFill>
              </a:rPr>
              <a:t>Oprocentowanie</a:t>
            </a: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Pożyczka preferencyjna – 2%</a:t>
            </a:r>
          </a:p>
          <a:p>
            <a:pPr>
              <a:buNone/>
            </a:pPr>
            <a:endParaRPr lang="pl-PL" sz="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Pożyczki wraz z odsetkami spłacana jest w ratach miesięcznych</a:t>
            </a:r>
          </a:p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6165304"/>
            <a:ext cx="914400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cid:83b4a89f-fccf-4fa3-a7c6-05a80ab3a00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8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792088"/>
          </a:xfrm>
          <a:prstGeom prst="roundRect">
            <a:avLst/>
          </a:prstGeom>
          <a:solidFill>
            <a:srgbClr val="860000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>
            <a:bevelT w="317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2000"/>
              </a:spcBef>
              <a:defRPr/>
            </a:pPr>
            <a:r>
              <a:rPr lang="pl-PL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Instytucje udzielające - Kredyty na start</a:t>
            </a:r>
            <a:endParaRPr lang="pl-PL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43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000" b="1" i="1" dirty="0" smtClean="0">
                <a:solidFill>
                  <a:srgbClr val="002060"/>
                </a:solidFill>
              </a:rPr>
              <a:t>Tytuł projektu: „Zmień zwyczaj – pożyczaj!”</a:t>
            </a:r>
            <a:endParaRPr lang="pl-PL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sz="2000" b="1" dirty="0" smtClean="0">
                <a:solidFill>
                  <a:srgbClr val="002060"/>
                </a:solidFill>
              </a:rPr>
              <a:t>Regionalna Izba Gospodarcza</a:t>
            </a:r>
            <a:endParaRPr lang="pl-PL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ul. 1-go Sierpnia 26B</a:t>
            </a: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37-450 Stalowa Wola</a:t>
            </a: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Tel. 15 813 84 33, 15 844 03 57</a:t>
            </a: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www.rig-stw.pl</a:t>
            </a: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 					</a:t>
            </a:r>
            <a:endParaRPr lang="pl-PL" sz="20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sz="2000" b="1" dirty="0" smtClean="0">
                <a:solidFill>
                  <a:srgbClr val="002060"/>
                </a:solidFill>
              </a:rPr>
              <a:t>Podkarpacki Klub Biznesu</a:t>
            </a:r>
            <a:endParaRPr lang="pl-PL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ul. Karola Lewakowskiego 10</a:t>
            </a: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35-119 Rzeszów</a:t>
            </a: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tel. 17 853 28 44</a:t>
            </a: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www.pkb.net.pl 		</a:t>
            </a:r>
          </a:p>
          <a:p>
            <a:pPr>
              <a:buNone/>
            </a:pPr>
            <a:endParaRPr lang="pl-PL" sz="16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1400" dirty="0">
              <a:solidFill>
                <a:srgbClr val="00206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6165304"/>
            <a:ext cx="914400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cid:83b4a89f-fccf-4fa3-a7c6-05a80ab3a00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8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792088"/>
          </a:xfrm>
          <a:prstGeom prst="roundRect">
            <a:avLst/>
          </a:prstGeom>
          <a:solidFill>
            <a:srgbClr val="860000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>
            <a:bevelT w="317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2000"/>
              </a:spcBef>
              <a:defRPr/>
            </a:pP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Instytucje udzielające - Kredyty na start</a:t>
            </a:r>
            <a:endParaRPr lang="pl-PL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437"/>
          </a:xfrm>
        </p:spPr>
        <p:txBody>
          <a:bodyPr/>
          <a:lstStyle/>
          <a:p>
            <a:pPr>
              <a:buNone/>
            </a:pPr>
            <a:endParaRPr lang="pl-PL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b="1" i="1" dirty="0" smtClean="0">
                <a:solidFill>
                  <a:srgbClr val="002060"/>
                </a:solidFill>
              </a:rPr>
              <a:t>Tytuł projektu: „Pożyczki na start”</a:t>
            </a:r>
          </a:p>
          <a:p>
            <a:pPr>
              <a:buNone/>
            </a:pPr>
            <a:endParaRPr lang="pl-PL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sz="2400" b="1" dirty="0" smtClean="0">
                <a:solidFill>
                  <a:srgbClr val="002060"/>
                </a:solidFill>
              </a:rPr>
              <a:t>Rzeszowska Agencja Rozwoju Regionalnego S.A. w Rzeszowie</a:t>
            </a:r>
            <a:endParaRPr lang="pl-PL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sz="2400" dirty="0" smtClean="0">
                <a:solidFill>
                  <a:srgbClr val="002060"/>
                </a:solidFill>
              </a:rPr>
              <a:t>ul. Szopena 51, 35-959 Rzeszów, pokój 120 (parter)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Tel. 17 86 76 299</a:t>
            </a:r>
            <a:endParaRPr lang="pl-PL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http://www.rarr.rzeszow.pl </a:t>
            </a:r>
            <a:endParaRPr lang="pl-PL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 </a:t>
            </a:r>
            <a:endParaRPr lang="pl-PL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16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1400" dirty="0">
              <a:solidFill>
                <a:srgbClr val="00206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6165304"/>
            <a:ext cx="914400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cid:83b4a89f-fccf-4fa3-a7c6-05a80ab3a00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8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792088"/>
          </a:xfrm>
          <a:prstGeom prst="roundRect">
            <a:avLst/>
          </a:prstGeom>
          <a:solidFill>
            <a:srgbClr val="860000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>
            <a:bevelT w="317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2000"/>
              </a:spcBef>
              <a:defRPr/>
            </a:pP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Instytucje udzielające - Kredyty na start</a:t>
            </a:r>
            <a:endParaRPr lang="pl-PL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085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sz="2200" b="1" i="1" dirty="0" smtClean="0">
                <a:solidFill>
                  <a:srgbClr val="002060"/>
                </a:solidFill>
              </a:rPr>
              <a:t>Tytuł projektu: „Przedsiębiorczy Przedsiębiorca z Bankiem Spółdzielczym w Dębicy” </a:t>
            </a:r>
          </a:p>
          <a:p>
            <a:pPr>
              <a:buNone/>
            </a:pPr>
            <a:endParaRPr lang="pl-PL" sz="2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sz="2200" b="1" dirty="0" smtClean="0">
                <a:solidFill>
                  <a:srgbClr val="002060"/>
                </a:solidFill>
              </a:rPr>
              <a:t>Bank Spółdzielczy w Dębicy</a:t>
            </a:r>
            <a:endParaRPr lang="pl-PL" sz="22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ul. Rzeszowska 14</a:t>
            </a:r>
          </a:p>
          <a:p>
            <a:pPr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39-200 Dębica</a:t>
            </a:r>
          </a:p>
          <a:p>
            <a:pPr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tel. 14 6702137</a:t>
            </a:r>
          </a:p>
          <a:p>
            <a:pPr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http://www.bsdebica.i-bs.pl </a:t>
            </a:r>
          </a:p>
          <a:p>
            <a:pPr>
              <a:buNone/>
            </a:pPr>
            <a:endParaRPr lang="pl-PL" sz="2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sz="2200" b="1" dirty="0" smtClean="0">
                <a:solidFill>
                  <a:srgbClr val="002060"/>
                </a:solidFill>
              </a:rPr>
              <a:t>Biuro Projektu</a:t>
            </a:r>
            <a:endParaRPr lang="pl-PL" sz="22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ul. Pisarka 3a</a:t>
            </a:r>
          </a:p>
          <a:p>
            <a:pPr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39-300 Mielec</a:t>
            </a:r>
          </a:p>
          <a:p>
            <a:pPr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tel. 17 717 51 23</a:t>
            </a:r>
          </a:p>
          <a:p>
            <a:pPr>
              <a:buNone/>
            </a:pPr>
            <a:r>
              <a:rPr lang="pl-PL" sz="1800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endParaRPr lang="pl-PL" sz="16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1400" dirty="0">
              <a:solidFill>
                <a:srgbClr val="00206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6165304"/>
            <a:ext cx="9144000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cid:83b4a89f-fccf-4fa3-a7c6-05a80ab3a00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  <a:prstGeom prst="roundRect">
            <a:avLst/>
          </a:prstGeom>
          <a:solidFill>
            <a:srgbClr val="860000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>
            <a:bevelT w="317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pl-PL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Kto może wziąć udział w projekcie:</a:t>
            </a:r>
            <a:endParaRPr lang="pl-PL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Symbol zastępczy zawartości 4"/>
          <p:cNvSpPr>
            <a:spLocks noGrp="1"/>
          </p:cNvSpPr>
          <p:nvPr>
            <p:ph idx="1"/>
          </p:nvPr>
        </p:nvSpPr>
        <p:spPr>
          <a:xfrm>
            <a:off x="755576" y="1196752"/>
            <a:ext cx="7786687" cy="5056187"/>
          </a:xfrm>
        </p:spPr>
        <p:txBody>
          <a:bodyPr/>
          <a:lstStyle/>
          <a:p>
            <a:pPr algn="ctr">
              <a:lnSpc>
                <a:spcPct val="150000"/>
              </a:lnSpc>
              <a:buClrTx/>
              <a:buFont typeface="Wingdings 2" pitchFamily="18" charset="2"/>
              <a:buNone/>
            </a:pPr>
            <a:r>
              <a:rPr lang="pl-PL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Kryteria dostępu: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l-PL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Osoba zamieszkująca w woj. podkarpackim</a:t>
            </a:r>
            <a:r>
              <a:rPr lang="pl-PL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(według Kodeksu Cywilnego), co jest potwierdzone stałym lub tymczasowym meldunkiem w województwie podkarpackim.</a:t>
            </a:r>
          </a:p>
          <a:p>
            <a:pPr>
              <a:buClrTx/>
              <a:buFont typeface="Wingdings 2" pitchFamily="18" charset="2"/>
              <a:buNone/>
            </a:pPr>
            <a:endParaRPr lang="pl-PL" sz="8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pl-PL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Osoba zamierzająca rozpocząć prowadzenie działalności gospodarczej na terenie województwa podkarpackiego</a:t>
            </a:r>
            <a:r>
              <a:rPr lang="pl-PL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</a:t>
            </a:r>
          </a:p>
          <a:p>
            <a:pPr>
              <a:buClrTx/>
              <a:buFont typeface="Wingdings 2" pitchFamily="18" charset="2"/>
              <a:buNone/>
            </a:pPr>
            <a:endParaRPr lang="pl-PL" sz="8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pl-PL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Osoba, która,</a:t>
            </a:r>
            <a:r>
              <a:rPr lang="pl-PL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pl-PL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nie otrzymała bezzwrotnych środków na podjęcie własnej działalności gospodarczej od dnia 1 stycznia 2008 roku</a:t>
            </a:r>
            <a:r>
              <a:rPr lang="pl-PL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150000"/>
              </a:lnSpc>
              <a:buClrTx/>
              <a:buFont typeface="Wingdings 2" pitchFamily="18" charset="2"/>
              <a:buNone/>
            </a:pPr>
            <a:endParaRPr lang="pl-PL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6165304"/>
            <a:ext cx="914400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cid:83b4a89f-fccf-4fa3-a7c6-05a80ab3a00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645024"/>
            <a:ext cx="5184750" cy="245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3456384"/>
          </a:xfrm>
          <a:prstGeom prst="roundRect">
            <a:avLst/>
          </a:prstGeom>
          <a:solidFill>
            <a:srgbClr val="860000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>
            <a:bevelT w="317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PROGRAM OPERACYJNY KAPITAŁ LUDZKI 2007-2013</a:t>
            </a:r>
            <a:br>
              <a:rPr lang="pl-PL" sz="2400" b="1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dirty="0" smtClean="0"/>
              <a:t>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Wsparcie na przekwalifikowanie zawodowe i dokształcanie z Europejskiego Funduszu Społecznego: </a:t>
            </a:r>
            <a:br>
              <a:rPr lang="pl-PL" b="1" dirty="0" smtClean="0">
                <a:latin typeface="Arial" pitchFamily="34" charset="0"/>
                <a:cs typeface="Arial" pitchFamily="34" charset="0"/>
              </a:rPr>
            </a:br>
            <a:r>
              <a:rPr lang="pl-PL" b="1" dirty="0" smtClean="0">
                <a:latin typeface="Arial" pitchFamily="34" charset="0"/>
                <a:cs typeface="Arial" pitchFamily="34" charset="0"/>
              </a:rPr>
              <a:t>kursy, szkolenia, staże zawodowe. 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endParaRPr lang="pl-PL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6165304"/>
            <a:ext cx="914400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 descr="cid:83b4a89f-fccf-4fa3-a7c6-05a80ab3a001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42976" y="285728"/>
            <a:ext cx="6572296" cy="72547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01600" dist="50800" dir="5400000" sx="102000" sy="102000" algn="ctr" rotWithShape="0">
              <a:schemeClr val="bg2">
                <a:lumMod val="10000"/>
              </a:schemeClr>
            </a:outerShdw>
          </a:effectLst>
          <a:scene3d>
            <a:camera prst="orthographicFront"/>
            <a:lightRig rig="threePt" dir="t"/>
          </a:scene3d>
          <a:sp3d>
            <a:bevelT w="317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Jak skorzystać ze wsparcia?</a:t>
            </a:r>
            <a:endParaRPr lang="pl-PL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341438"/>
            <a:ext cx="8839200" cy="1214437"/>
          </a:xfrm>
        </p:spPr>
        <p:txBody>
          <a:bodyPr>
            <a:normAutofit fontScale="92500"/>
          </a:bodyPr>
          <a:lstStyle/>
          <a:p>
            <a:pPr algn="just">
              <a:buFont typeface="Wingdings 2" pitchFamily="18" charset="2"/>
              <a:buNone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Ze wsparcia Europejskiego Funduszu Społecznego (EFS) można skorzystać 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tylko biorąc udział w projekcie</a:t>
            </a:r>
            <a:r>
              <a:rPr lang="pl-P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Dlatego kluczem do zostania uczestnikiem projektu jest znalezienie projektu dla siebie.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395536" y="2636912"/>
          <a:ext cx="821537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rostokąt 4"/>
          <p:cNvSpPr/>
          <p:nvPr/>
        </p:nvSpPr>
        <p:spPr>
          <a:xfrm>
            <a:off x="0" y="6165304"/>
            <a:ext cx="914400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cid:83b4a89f-fccf-4fa3-a7c6-05a80ab3a001"/>
          <p:cNvPicPr/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58052" y="161021"/>
            <a:ext cx="8424936" cy="64807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01600" dist="50800" dir="5400000" sx="102000" sy="102000" algn="ctr" rotWithShape="0">
              <a:schemeClr val="bg2">
                <a:lumMod val="10000"/>
              </a:schemeClr>
            </a:outerShdw>
          </a:effectLst>
          <a:scene3d>
            <a:camera prst="orthographicFront"/>
            <a:lightRig rig="threePt" dir="t"/>
          </a:scene3d>
          <a:sp3d>
            <a:bevelT w="317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600" b="1" dirty="0" smtClean="0">
                <a:latin typeface="Arial" pitchFamily="34" charset="0"/>
                <a:cs typeface="Arial" pitchFamily="34" charset="0"/>
              </a:rPr>
              <a:t>Szkolenia, kursy, staże, studia podyplomowe</a:t>
            </a:r>
            <a:endParaRPr lang="pl-PL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3143250" y="2928938"/>
            <a:ext cx="2714625" cy="150018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b="1" dirty="0">
                <a:latin typeface="Arial" pitchFamily="34" charset="0"/>
                <a:cs typeface="Arial" pitchFamily="34" charset="0"/>
              </a:rPr>
              <a:t>Informacje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600" b="1" dirty="0">
                <a:latin typeface="Arial" pitchFamily="34" charset="0"/>
                <a:cs typeface="Arial" pitchFamily="34" charset="0"/>
              </a:rPr>
              <a:t> o projektach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79388" y="1268413"/>
            <a:ext cx="3951287" cy="46196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www.pokl.wup-rzeszow.pl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859338" y="1700213"/>
            <a:ext cx="4065587" cy="46196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www.inwestycjawkadry.pl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28625" y="5072063"/>
            <a:ext cx="3430588" cy="46196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ogłoszenia w mediach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714875" y="5000625"/>
            <a:ext cx="4321175" cy="8302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Instytucje Wdrażające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(np. Wojewódzki Urząd Pracy)</a:t>
            </a:r>
          </a:p>
        </p:txBody>
      </p:sp>
      <p:cxnSp>
        <p:nvCxnSpPr>
          <p:cNvPr id="21" name="Łącznik prosty 20"/>
          <p:cNvCxnSpPr>
            <a:stCxn id="10" idx="2"/>
            <a:endCxn id="9" idx="0"/>
          </p:cNvCxnSpPr>
          <p:nvPr/>
        </p:nvCxnSpPr>
        <p:spPr>
          <a:xfrm rot="16200000" flipH="1">
            <a:off x="2728912" y="1157288"/>
            <a:ext cx="1198563" cy="2344738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28"/>
          <p:cNvCxnSpPr>
            <a:stCxn id="9" idx="7"/>
            <a:endCxn id="11" idx="2"/>
          </p:cNvCxnSpPr>
          <p:nvPr/>
        </p:nvCxnSpPr>
        <p:spPr>
          <a:xfrm rot="5400000" flipH="1" flipV="1">
            <a:off x="5684044" y="1939131"/>
            <a:ext cx="985838" cy="1431925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/>
          <p:cNvCxnSpPr>
            <a:stCxn id="9" idx="5"/>
            <a:endCxn id="14" idx="0"/>
          </p:cNvCxnSpPr>
          <p:nvPr/>
        </p:nvCxnSpPr>
        <p:spPr>
          <a:xfrm rot="16200000" flipH="1">
            <a:off x="5772944" y="3898106"/>
            <a:ext cx="790575" cy="1414463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>
            <a:stCxn id="9" idx="2"/>
            <a:endCxn id="19" idx="3"/>
          </p:cNvCxnSpPr>
          <p:nvPr/>
        </p:nvCxnSpPr>
        <p:spPr>
          <a:xfrm rot="10800000" flipV="1">
            <a:off x="2232025" y="3679825"/>
            <a:ext cx="911225" cy="20638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38"/>
          <p:cNvCxnSpPr>
            <a:stCxn id="12" idx="0"/>
            <a:endCxn id="9" idx="4"/>
          </p:cNvCxnSpPr>
          <p:nvPr/>
        </p:nvCxnSpPr>
        <p:spPr>
          <a:xfrm rot="5400000" flipH="1" flipV="1">
            <a:off x="3001169" y="3572669"/>
            <a:ext cx="642938" cy="2355850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107950" y="3284538"/>
            <a:ext cx="2124075" cy="83185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Punkty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Informacyjne</a:t>
            </a:r>
            <a:r>
              <a:rPr lang="pl-PL" sz="24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7667625" y="3429000"/>
            <a:ext cx="1333500" cy="4619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plakaty</a:t>
            </a:r>
          </a:p>
        </p:txBody>
      </p:sp>
      <p:cxnSp>
        <p:nvCxnSpPr>
          <p:cNvPr id="23" name="Łącznik prosty 22"/>
          <p:cNvCxnSpPr>
            <a:stCxn id="9" idx="6"/>
            <a:endCxn id="20" idx="1"/>
          </p:cNvCxnSpPr>
          <p:nvPr/>
        </p:nvCxnSpPr>
        <p:spPr>
          <a:xfrm flipV="1">
            <a:off x="5857875" y="3659188"/>
            <a:ext cx="1809750" cy="20637"/>
          </a:xfrm>
          <a:prstGeom prst="line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0" y="6165304"/>
            <a:ext cx="914400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Obraz 16" descr="cid:83b4a89f-fccf-4fa3-a7c6-05a80ab3a00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5175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ytuł 5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635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www.pokl.wup-rzeszow.pl</a:t>
            </a:r>
            <a:endParaRPr lang="pl-PL" sz="400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Elipsa 7"/>
          <p:cNvSpPr/>
          <p:nvPr/>
        </p:nvSpPr>
        <p:spPr>
          <a:xfrm>
            <a:off x="7308850" y="2205038"/>
            <a:ext cx="1835150" cy="1728787"/>
          </a:xfrm>
          <a:prstGeom prst="ellipse">
            <a:avLst/>
          </a:prstGeom>
          <a:noFill/>
          <a:ln w="66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10" name="Łącznik łamany 9"/>
          <p:cNvCxnSpPr/>
          <p:nvPr/>
        </p:nvCxnSpPr>
        <p:spPr>
          <a:xfrm rot="16200000" flipH="1">
            <a:off x="7271544" y="1088231"/>
            <a:ext cx="1441450" cy="649288"/>
          </a:xfrm>
          <a:prstGeom prst="bentConnector3">
            <a:avLst>
              <a:gd name="adj1" fmla="val 50000"/>
            </a:avLst>
          </a:prstGeom>
          <a:ln w="603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ytuł 5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635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www.pokl.wup-rzeszow.pl</a:t>
            </a:r>
            <a:endParaRPr lang="pl-PL" sz="400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36613"/>
            <a:ext cx="9117013" cy="6021387"/>
          </a:xfrm>
        </p:spPr>
      </p:pic>
      <p:sp>
        <p:nvSpPr>
          <p:cNvPr id="6" name="Strzałka w lewo 5"/>
          <p:cNvSpPr/>
          <p:nvPr/>
        </p:nvSpPr>
        <p:spPr>
          <a:xfrm>
            <a:off x="2987675" y="3327400"/>
            <a:ext cx="431800" cy="125413"/>
          </a:xfrm>
          <a:prstGeom prst="leftArrow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Strzałka w lewo 6"/>
          <p:cNvSpPr/>
          <p:nvPr/>
        </p:nvSpPr>
        <p:spPr>
          <a:xfrm>
            <a:off x="3146425" y="4106863"/>
            <a:ext cx="433388" cy="123825"/>
          </a:xfrm>
          <a:prstGeom prst="leftArrow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Strzałka w lewo 7"/>
          <p:cNvSpPr/>
          <p:nvPr/>
        </p:nvSpPr>
        <p:spPr>
          <a:xfrm>
            <a:off x="2627313" y="4437063"/>
            <a:ext cx="431800" cy="125412"/>
          </a:xfrm>
          <a:prstGeom prst="leftArrow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Strzałka w lewo 8"/>
          <p:cNvSpPr/>
          <p:nvPr/>
        </p:nvSpPr>
        <p:spPr>
          <a:xfrm>
            <a:off x="2700338" y="5300663"/>
            <a:ext cx="431800" cy="125412"/>
          </a:xfrm>
          <a:prstGeom prst="leftArrow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ytuł 5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635000"/>
          </a:xfrm>
        </p:spPr>
        <p:txBody>
          <a:bodyPr>
            <a:normAutofit fontScale="90000"/>
          </a:bodyPr>
          <a:lstStyle/>
          <a:p>
            <a:r>
              <a:rPr lang="pl-PL" sz="4000" b="1" smtClean="0">
                <a:latin typeface="Arial" charset="0"/>
                <a:cs typeface="Arial" charset="0"/>
              </a:rPr>
              <a:t>www.inwestycjawkadry.pl</a:t>
            </a:r>
            <a:endParaRPr lang="pl-PL" sz="4000" smtClean="0">
              <a:latin typeface="Arial" charset="0"/>
              <a:cs typeface="Arial" charset="0"/>
            </a:endParaRP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zaokrąglony 6"/>
          <p:cNvSpPr/>
          <p:nvPr/>
        </p:nvSpPr>
        <p:spPr>
          <a:xfrm>
            <a:off x="5076825" y="1052513"/>
            <a:ext cx="3887788" cy="1728787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Strzałka w lewo 7"/>
          <p:cNvSpPr/>
          <p:nvPr/>
        </p:nvSpPr>
        <p:spPr>
          <a:xfrm>
            <a:off x="2944813" y="80963"/>
            <a:ext cx="977900" cy="485775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928662" y="1844824"/>
            <a:ext cx="7000924" cy="720080"/>
          </a:xfrm>
          <a:prstGeom prst="roundRect">
            <a:avLst/>
          </a:prstGeom>
          <a:solidFill>
            <a:schemeClr val="accent2"/>
          </a:solidFill>
          <a:effectLst>
            <a:outerShdw blurRad="152400" dist="38100" dir="2700000" sx="101000" sy="101000" algn="t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>
            <a:bevelT w="317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Dziękujemy </a:t>
            </a:r>
            <a:r>
              <a:rPr lang="pl-PL" sz="3600" b="1" dirty="0">
                <a:latin typeface="Arial" pitchFamily="34" charset="0"/>
                <a:cs typeface="Arial" pitchFamily="34" charset="0"/>
              </a:rPr>
              <a:t>za uwagę</a:t>
            </a:r>
          </a:p>
        </p:txBody>
      </p:sp>
      <p:pic>
        <p:nvPicPr>
          <p:cNvPr id="64517" name="Picture 6" descr="C:\Users\lpisw\Desktop\Logotypy\Logo_Punkt_Informacyjny\P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357188"/>
            <a:ext cx="423386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900113" y="2708275"/>
            <a:ext cx="6911975" cy="33130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dist="107763" dir="2700000" sx="1000" sy="1000" algn="ctr" rotWithShape="0">
              <a:srgbClr val="2F6EBE"/>
            </a:outerShdw>
          </a:effectLst>
        </p:spPr>
        <p:txBody>
          <a:bodyPr lIns="0" tIns="0" rIns="0" bIns="0"/>
          <a:lstStyle/>
          <a:p>
            <a:pPr algn="ctr">
              <a:spcAft>
                <a:spcPts val="1000"/>
              </a:spcAft>
              <a:defRPr/>
            </a:pPr>
            <a:endParaRPr lang="pl-PL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pl-PL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Sieć Punktów Informacyjnych </a:t>
            </a:r>
          </a:p>
          <a:p>
            <a:pPr algn="ctr">
              <a:spcAft>
                <a:spcPts val="1000"/>
              </a:spcAft>
              <a:defRPr/>
            </a:pPr>
            <a:r>
              <a:rPr lang="pl-PL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Funduszy Europejskich </a:t>
            </a:r>
          </a:p>
          <a:p>
            <a:pPr algn="ctr">
              <a:spcAft>
                <a:spcPts val="1000"/>
              </a:spcAft>
              <a:defRPr/>
            </a:pPr>
            <a:r>
              <a:rPr lang="pl-PL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 województwie podkarpackim</a:t>
            </a:r>
            <a:r>
              <a:rPr lang="pl-PL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pl-PL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  <a:defRPr/>
            </a:pPr>
            <a:r>
              <a:rPr lang="pl-PL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www.pife.podkarpackie.pl </a:t>
            </a:r>
            <a:r>
              <a:rPr lang="pl-PL" sz="2800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/>
            </a:r>
            <a:br>
              <a:rPr lang="pl-PL" sz="2800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</a:br>
            <a:endParaRPr lang="pl-PL" sz="2800" u="sng" dirty="0">
              <a:solidFill>
                <a:srgbClr val="002060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pl-P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6165304"/>
            <a:ext cx="914400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cid:83b4a89f-fccf-4fa3-a7c6-05a80ab3a001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  <a:prstGeom prst="roundRect">
            <a:avLst/>
          </a:prstGeom>
          <a:solidFill>
            <a:srgbClr val="860000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>
            <a:bevelT w="317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pl-PL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Kto może wziąć udział w projekcie:</a:t>
            </a:r>
            <a:endParaRPr lang="pl-PL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Symbol zastępczy zawartości 4"/>
          <p:cNvSpPr>
            <a:spLocks noGrp="1"/>
          </p:cNvSpPr>
          <p:nvPr>
            <p:ph idx="1"/>
          </p:nvPr>
        </p:nvSpPr>
        <p:spPr>
          <a:xfrm>
            <a:off x="900113" y="1268413"/>
            <a:ext cx="7786687" cy="5056187"/>
          </a:xfrm>
        </p:spPr>
        <p:txBody>
          <a:bodyPr/>
          <a:lstStyle/>
          <a:p>
            <a:pPr algn="ctr">
              <a:lnSpc>
                <a:spcPct val="150000"/>
              </a:lnSpc>
              <a:buClrTx/>
              <a:buFont typeface="Wingdings 2" pitchFamily="18" charset="2"/>
              <a:buNone/>
            </a:pPr>
            <a:r>
              <a:rPr lang="pl-PL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Kryteria dostępu:</a:t>
            </a:r>
            <a:endParaRPr lang="pl-PL" sz="2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pl-PL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Osoba nie posiadająca wpisu do rejestru Ewidencji Działalności Gospodarczej, Centralnej Ewidencji i Informacji o Działalności Gospodarczej, Krajowego Rejestru Sądowego lub nie prowadząca działalności na podstawie odrębnych przepisów</a:t>
            </a:r>
            <a:r>
              <a:rPr lang="pl-PL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w tym m.in. działalności adwokackiej, komorniczej lub oświatowej </a:t>
            </a:r>
            <a:r>
              <a:rPr lang="pl-PL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w okresie ostatnich 12 </a:t>
            </a:r>
            <a:r>
              <a:rPr lang="pl-PL" sz="24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m-cy</a:t>
            </a:r>
            <a:r>
              <a:rPr lang="pl-PL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pl-PL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przed złożeniem dokumentów rekrutacyjnych i przystąpieniem do udziału w projekcie</a:t>
            </a:r>
          </a:p>
        </p:txBody>
      </p:sp>
      <p:sp>
        <p:nvSpPr>
          <p:cNvPr id="5" name="Prostokąt 4"/>
          <p:cNvSpPr/>
          <p:nvPr/>
        </p:nvSpPr>
        <p:spPr>
          <a:xfrm>
            <a:off x="0" y="6165304"/>
            <a:ext cx="914400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cid:83b4a89f-fccf-4fa3-a7c6-05a80ab3a00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  <a:prstGeom prst="roundRect">
            <a:avLst/>
          </a:prstGeom>
          <a:solidFill>
            <a:srgbClr val="860000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>
            <a:bevelT w="317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pl-PL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Kto może wziąć udział w projekcie:</a:t>
            </a:r>
            <a:endParaRPr lang="pl-PL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Symbol zastępczy zawartości 4"/>
          <p:cNvSpPr>
            <a:spLocks noGrp="1"/>
          </p:cNvSpPr>
          <p:nvPr>
            <p:ph idx="1"/>
          </p:nvPr>
        </p:nvSpPr>
        <p:spPr>
          <a:xfrm>
            <a:off x="900113" y="1268413"/>
            <a:ext cx="7786687" cy="505618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ClrTx/>
              <a:buFont typeface="Wingdings 2" pitchFamily="18" charset="2"/>
              <a:buNone/>
            </a:pPr>
            <a:r>
              <a:rPr lang="pl-PL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Kryteria dostępu:</a:t>
            </a:r>
          </a:p>
          <a:p>
            <a:pPr>
              <a:buClrTx/>
              <a:buFont typeface="Wingdings 2" pitchFamily="18" charset="2"/>
              <a:buNone/>
            </a:pPr>
            <a:endParaRPr lang="pl-PL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pl-PL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Osoba nie planująca prowadzenia działalności gospodarczej w sektorach wyłączonych z ubiegania się o wsparcie w PO KL</a:t>
            </a:r>
            <a:r>
              <a:rPr lang="pl-PL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i </a:t>
            </a:r>
            <a:r>
              <a:rPr lang="pl-PL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przejętej</a:t>
            </a:r>
            <a:r>
              <a:rPr lang="pl-PL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(będącej kontynuacją działalności) </a:t>
            </a:r>
            <a:r>
              <a:rPr lang="pl-PL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po członku najbliższej rodziny</a:t>
            </a:r>
            <a:r>
              <a:rPr lang="pl-PL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(rodzicach, współmałżonku, dzieciach, rodzeństwie).</a:t>
            </a:r>
          </a:p>
          <a:p>
            <a:pPr>
              <a:lnSpc>
                <a:spcPct val="150000"/>
              </a:lnSpc>
              <a:buClrTx/>
              <a:buFont typeface="Wingdings 2" pitchFamily="18" charset="2"/>
              <a:buNone/>
            </a:pPr>
            <a:endParaRPr lang="pl-PL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6165304"/>
            <a:ext cx="9144000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cid:83b4a89f-fccf-4fa3-a7c6-05a80ab3a00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2592288"/>
          </a:xfrm>
          <a:prstGeom prst="roundRect">
            <a:avLst/>
          </a:prstGeom>
          <a:solidFill>
            <a:srgbClr val="860000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>
            <a:bevelT w="317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Bezzwrotne wsparcie dla osób zamierzających rozpocząć prowadzenie działalności gospodarczej obejmuje: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  <a:buClrTx/>
              <a:buFont typeface="Wingdings 2" pitchFamily="18" charset="2"/>
              <a:buNone/>
            </a:pPr>
            <a:endParaRPr lang="pl-PL" sz="2800" b="1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200000"/>
              </a:lnSpc>
              <a:buClrTx/>
              <a:buFont typeface="Wingdings" pitchFamily="2" charset="2"/>
              <a:buChar char="Ø"/>
            </a:pPr>
            <a:r>
              <a:rPr lang="pl-PL" sz="2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doradztwo i szkolenia </a:t>
            </a:r>
            <a:endParaRPr lang="pl-PL" sz="280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200000"/>
              </a:lnSpc>
              <a:buClrTx/>
              <a:buFont typeface="Wingdings" pitchFamily="2" charset="2"/>
              <a:buChar char="Ø"/>
            </a:pPr>
            <a:r>
              <a:rPr lang="pl-PL" sz="2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dotacja do 40 tys. zł </a:t>
            </a:r>
            <a:endParaRPr lang="pl-PL" sz="280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200000"/>
              </a:lnSpc>
              <a:buClrTx/>
              <a:buFont typeface="Wingdings" pitchFamily="2" charset="2"/>
              <a:buChar char="Ø"/>
            </a:pPr>
            <a:r>
              <a:rPr lang="pl-PL" sz="2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wsparcie pomostowe</a:t>
            </a:r>
            <a:endParaRPr lang="pl-PL" sz="280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6165304"/>
            <a:ext cx="914400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cid:83b4a89f-fccf-4fa3-a7c6-05a80ab3a00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  <a:prstGeom prst="roundRect">
            <a:avLst/>
          </a:prstGeom>
          <a:solidFill>
            <a:srgbClr val="860000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>
            <a:bevelT w="317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Doradztwo i szkolenia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Symbol zastępczy zawartości 4"/>
          <p:cNvSpPr>
            <a:spLocks noGrp="1"/>
          </p:cNvSpPr>
          <p:nvPr>
            <p:ph idx="1"/>
          </p:nvPr>
        </p:nvSpPr>
        <p:spPr>
          <a:xfrm>
            <a:off x="900113" y="1268413"/>
            <a:ext cx="7786687" cy="5056187"/>
          </a:xfrm>
        </p:spPr>
        <p:txBody>
          <a:bodyPr/>
          <a:lstStyle/>
          <a:p>
            <a:pPr>
              <a:lnSpc>
                <a:spcPct val="150000"/>
              </a:lnSpc>
              <a:buClrTx/>
              <a:buFont typeface="Wingdings 2" pitchFamily="18" charset="2"/>
              <a:buNone/>
            </a:pPr>
            <a:r>
              <a:rPr lang="pl-PL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ok. 60 godzin lekcyjnych szkoleń z zakresu: </a:t>
            </a:r>
          </a:p>
          <a:p>
            <a:pPr lvl="1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pl-PL" sz="2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rejestracji firmy, </a:t>
            </a:r>
          </a:p>
          <a:p>
            <a:pPr lvl="1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pl-PL" sz="2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elementów kadrowych i prawnych, </a:t>
            </a:r>
          </a:p>
          <a:p>
            <a:pPr lvl="1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pl-PL" sz="2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zagadnień księgowo – finansowych, </a:t>
            </a:r>
          </a:p>
          <a:p>
            <a:pPr lvl="1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pl-PL" sz="2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promocji, </a:t>
            </a:r>
          </a:p>
          <a:p>
            <a:pPr lvl="1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pl-PL" sz="2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opracowania biznes planu, </a:t>
            </a:r>
          </a:p>
          <a:p>
            <a:pPr lvl="1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pl-PL" sz="2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rozliczenia wsparcia finansowego</a:t>
            </a:r>
          </a:p>
          <a:p>
            <a:pPr>
              <a:lnSpc>
                <a:spcPct val="150000"/>
              </a:lnSpc>
              <a:buClrTx/>
              <a:buFont typeface="Wingdings 2" pitchFamily="18" charset="2"/>
              <a:buNone/>
            </a:pPr>
            <a:r>
              <a:rPr lang="pl-PL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Doradztwo indywidualne</a:t>
            </a:r>
          </a:p>
        </p:txBody>
      </p:sp>
      <p:sp>
        <p:nvSpPr>
          <p:cNvPr id="5" name="Prostokąt 4"/>
          <p:cNvSpPr/>
          <p:nvPr/>
        </p:nvSpPr>
        <p:spPr>
          <a:xfrm>
            <a:off x="0" y="6165304"/>
            <a:ext cx="914400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cid:83b4a89f-fccf-4fa3-a7c6-05a80ab3a00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  <a:prstGeom prst="roundRect">
            <a:avLst/>
          </a:prstGeom>
          <a:solidFill>
            <a:srgbClr val="860000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52400" dist="38100" dir="2700000" sx="101000" sy="101000" algn="t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>
            <a:bevelT w="317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Dotacja inwestycyjna do 40 tys. zł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Symbol zastępczy zawartości 4"/>
          <p:cNvSpPr>
            <a:spLocks noGrp="1"/>
          </p:cNvSpPr>
          <p:nvPr>
            <p:ph idx="1"/>
          </p:nvPr>
        </p:nvSpPr>
        <p:spPr>
          <a:xfrm>
            <a:off x="900113" y="1412875"/>
            <a:ext cx="7786687" cy="49117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pl-PL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System zaliczkowo-refundacyjny</a:t>
            </a:r>
          </a:p>
          <a:p>
            <a:pPr>
              <a:buFont typeface="Wingdings 2" pitchFamily="18" charset="2"/>
              <a:buNone/>
            </a:pPr>
            <a:endParaRPr lang="pl-PL" sz="10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pl-PL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zaliczka w wysokości 80 % kwoty dotacji, wypłacana po podpisaniu Umowy o otrzymanie wsparcia finansowego</a:t>
            </a:r>
          </a:p>
          <a:p>
            <a:pPr>
              <a:buClrTx/>
              <a:buFont typeface="Wingdings" pitchFamily="2" charset="2"/>
              <a:buChar char="Ø"/>
            </a:pPr>
            <a:endParaRPr lang="pl-PL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pl-PL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płatność końcowa (uzupełniająca), w formie refundacji poniesionych przez uczestnika projektu całkowitych wydatków na realizację inwestycji, w wysokości nieprzekraczającej kwoty dotacji. </a:t>
            </a:r>
          </a:p>
          <a:p>
            <a:pPr lvl="1">
              <a:buClrTx/>
              <a:buFont typeface="Wingdings 2" pitchFamily="18" charset="2"/>
              <a:buNone/>
            </a:pPr>
            <a:r>
              <a:rPr lang="pl-PL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(Po rozliczeniu inwestycji objętej dotacją)</a:t>
            </a:r>
          </a:p>
        </p:txBody>
      </p:sp>
      <p:sp>
        <p:nvSpPr>
          <p:cNvPr id="5" name="Prostokąt 4"/>
          <p:cNvSpPr/>
          <p:nvPr/>
        </p:nvSpPr>
        <p:spPr>
          <a:xfrm>
            <a:off x="0" y="6165304"/>
            <a:ext cx="914400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cid:83b4a89f-fccf-4fa3-a7c6-05a80ab3a00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79712" y="6237312"/>
            <a:ext cx="5400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ma może wszystko - Rzeszów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Mama może wszystko - Rzeszów</Template>
  <TotalTime>10074</TotalTime>
  <Words>1570</Words>
  <Application>Microsoft Office PowerPoint</Application>
  <PresentationFormat>Pokaz na ekranie (4:3)</PresentationFormat>
  <Paragraphs>258</Paragraphs>
  <Slides>46</Slides>
  <Notes>3</Notes>
  <HiddenSlides>0</HiddenSlides>
  <MMClips>0</MMClips>
  <ScaleCrop>false</ScaleCrop>
  <HeadingPairs>
    <vt:vector size="6" baseType="variant"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46</vt:i4>
      </vt:variant>
    </vt:vector>
  </HeadingPairs>
  <TitlesOfParts>
    <vt:vector size="49" baseType="lpstr">
      <vt:lpstr>Mama może wszystko - Rzeszów</vt:lpstr>
      <vt:lpstr>Projekt niestandardowy</vt:lpstr>
      <vt:lpstr>Slajd</vt:lpstr>
      <vt:lpstr>PROGRAM OPERACYJNY KAPITAŁ LUDZKI 2007-2013  Działanie 6.2  Wsparcie oraz promocja przedsiębiorczości i samozatrudnienia.  07.03.2014, Urząd Miejski w Dębicy</vt:lpstr>
      <vt:lpstr>Slajd 2</vt:lpstr>
      <vt:lpstr>Kto może wziąć udział w projekcie:</vt:lpstr>
      <vt:lpstr>Kto może wziąć udział w projekcie:</vt:lpstr>
      <vt:lpstr>Kto może wziąć udział w projekcie:</vt:lpstr>
      <vt:lpstr>Kto może wziąć udział w projekcie:</vt:lpstr>
      <vt:lpstr>Bezzwrotne wsparcie dla osób zamierzających rozpocząć prowadzenie działalności gospodarczej obejmuje:</vt:lpstr>
      <vt:lpstr>Doradztwo i szkolenia</vt:lpstr>
      <vt:lpstr>Dotacja inwestycyjna do 40 tys. zł</vt:lpstr>
      <vt:lpstr>Dotacja inwestycyjna do 40 tys. zł</vt:lpstr>
      <vt:lpstr>Dotacja inwestycyjna do 40 tys. zł</vt:lpstr>
      <vt:lpstr>Dotacja inwestycyjna do 40 tys. zł</vt:lpstr>
      <vt:lpstr>Dotacja inwestycyjna do 40 tys. zł</vt:lpstr>
      <vt:lpstr>Wsparcie pomostowe</vt:lpstr>
      <vt:lpstr>Wsparcie pomostowe</vt:lpstr>
      <vt:lpstr>Wsparcie pomostowe</vt:lpstr>
      <vt:lpstr>Środki finansowe udzielone w postaci jednorazowej dotacji i podstawowego wsparcia pomostowego stanowią pomoc publiczną de minimis.</vt:lpstr>
      <vt:lpstr>zobowiązania uczestnika projektu</vt:lpstr>
      <vt:lpstr>zobowiązania uczestnika projektu</vt:lpstr>
      <vt:lpstr>Minimalne wymogi biznes planu</vt:lpstr>
      <vt:lpstr>Minimalne wymogi biznes planu</vt:lpstr>
      <vt:lpstr>Minimalne wymogi biznes planu</vt:lpstr>
      <vt:lpstr>Minimalne wymogi biznes planu</vt:lpstr>
      <vt:lpstr>Minimalne wymogi biznes planu</vt:lpstr>
      <vt:lpstr>Minimalne wymogi biznes planu</vt:lpstr>
      <vt:lpstr>www.pokl.wup-rzeszow.pl</vt:lpstr>
      <vt:lpstr>www.pokl.wup-rzeszow.pl</vt:lpstr>
      <vt:lpstr>Aby wybrać odpowiedniego operatora należy wziąć pod uwagę :</vt:lpstr>
      <vt:lpstr>Slajd 29</vt:lpstr>
      <vt:lpstr>Slajd 30</vt:lpstr>
      <vt:lpstr>Slajd 31</vt:lpstr>
      <vt:lpstr>PROGRAM OPERACYJNY KAPITAŁ LUDZKI 2007-2013   Pozadotacyjne formy wsparcia  – pożyczki na start  </vt:lpstr>
      <vt:lpstr>Kredyty na start</vt:lpstr>
      <vt:lpstr>Kredyty na start</vt:lpstr>
      <vt:lpstr>Kredyty na start</vt:lpstr>
      <vt:lpstr>Kredyty na start</vt:lpstr>
      <vt:lpstr>Instytucje udzielające - Kredyty na start</vt:lpstr>
      <vt:lpstr>Instytucje udzielające - Kredyty na start</vt:lpstr>
      <vt:lpstr>Instytucje udzielające - Kredyty na start</vt:lpstr>
      <vt:lpstr>PROGRAM OPERACYJNY KAPITAŁ LUDZKI 2007-2013   Wsparcie na przekwalifikowanie zawodowe i dokształcanie z Europejskiego Funduszu Społecznego:  kursy, szkolenia, staże zawodowe.  </vt:lpstr>
      <vt:lpstr>Jak skorzystać ze wsparcia?</vt:lpstr>
      <vt:lpstr>Szkolenia, kursy, staże, studia podyplomowe</vt:lpstr>
      <vt:lpstr>www.pokl.wup-rzeszow.pl</vt:lpstr>
      <vt:lpstr>www.pokl.wup-rzeszow.pl</vt:lpstr>
      <vt:lpstr>www.inwestycjawkadry.pl</vt:lpstr>
      <vt:lpstr>Slajd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Regionalny Program Operacyjny Województwa Podkarpackiego  na lata 2007-2013</dc:title>
  <dc:creator>m.fajger</dc:creator>
  <cp:lastModifiedBy>lpi</cp:lastModifiedBy>
  <cp:revision>1275</cp:revision>
  <dcterms:created xsi:type="dcterms:W3CDTF">2008-06-16T06:48:13Z</dcterms:created>
  <dcterms:modified xsi:type="dcterms:W3CDTF">2014-03-06T18:44:18Z</dcterms:modified>
</cp:coreProperties>
</file>